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450" r:id="rId2"/>
    <p:sldId id="612" r:id="rId3"/>
    <p:sldId id="667" r:id="rId4"/>
    <p:sldId id="644" r:id="rId5"/>
    <p:sldId id="670" r:id="rId6"/>
    <p:sldId id="646" r:id="rId7"/>
    <p:sldId id="647" r:id="rId8"/>
    <p:sldId id="648" r:id="rId9"/>
    <p:sldId id="652" r:id="rId10"/>
    <p:sldId id="653" r:id="rId11"/>
    <p:sldId id="654" r:id="rId12"/>
    <p:sldId id="650" r:id="rId13"/>
    <p:sldId id="660" r:id="rId14"/>
    <p:sldId id="671" r:id="rId15"/>
    <p:sldId id="661" r:id="rId16"/>
    <p:sldId id="625" r:id="rId17"/>
    <p:sldId id="663" r:id="rId18"/>
    <p:sldId id="662" r:id="rId19"/>
    <p:sldId id="668" r:id="rId20"/>
    <p:sldId id="623" r:id="rId21"/>
    <p:sldId id="681" r:id="rId22"/>
    <p:sldId id="672" r:id="rId23"/>
    <p:sldId id="624" r:id="rId24"/>
    <p:sldId id="617" r:id="rId25"/>
    <p:sldId id="673" r:id="rId26"/>
    <p:sldId id="669" r:id="rId27"/>
    <p:sldId id="626" r:id="rId28"/>
    <p:sldId id="627" r:id="rId29"/>
    <p:sldId id="675" r:id="rId30"/>
    <p:sldId id="676" r:id="rId31"/>
    <p:sldId id="677" r:id="rId32"/>
    <p:sldId id="678" r:id="rId33"/>
    <p:sldId id="682" r:id="rId34"/>
    <p:sldId id="683" r:id="rId35"/>
    <p:sldId id="642" r:id="rId36"/>
    <p:sldId id="633" r:id="rId37"/>
    <p:sldId id="636" r:id="rId38"/>
    <p:sldId id="684" r:id="rId39"/>
    <p:sldId id="638" r:id="rId40"/>
    <p:sldId id="639" r:id="rId41"/>
  </p:sldIdLst>
  <p:sldSz cx="9144000" cy="6858000" type="screen4x3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F7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3" autoAdjust="0"/>
  </p:normalViewPr>
  <p:slideViewPr>
    <p:cSldViewPr>
      <p:cViewPr>
        <p:scale>
          <a:sx n="90" d="100"/>
          <a:sy n="90" d="100"/>
        </p:scale>
        <p:origin x="-33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103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0C00CF-4FF1-413B-93AC-050410AEA184}" type="datetimeFigureOut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90D756-00C1-480F-99E8-44A9C5326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5C8162-94A5-443B-B0F8-D81DF266759A}" type="datetimeFigureOut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39775"/>
            <a:ext cx="4921250" cy="3692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78363"/>
            <a:ext cx="5318125" cy="4433887"/>
          </a:xfrm>
          <a:prstGeom prst="rect">
            <a:avLst/>
          </a:prstGeom>
        </p:spPr>
        <p:txBody>
          <a:bodyPr vert="horz" lIns="90315" tIns="45158" rIns="90315" bIns="451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25F659-B340-4429-AE25-B7F4D40FB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7E2E26-98FC-42A8-9D6E-EE84AE9E2B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502E8-E692-49B4-8A5D-0DE1F01A36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3600" y="739775"/>
            <a:ext cx="4922838" cy="3692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678363"/>
            <a:ext cx="5314950" cy="4432300"/>
          </a:xfrm>
          <a:noFill/>
        </p:spPr>
        <p:txBody>
          <a:bodyPr wrap="none" lIns="90298" tIns="45149" rIns="90298" bIns="45149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29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4213" algn="l"/>
                <a:tab pos="6208713" algn="l"/>
                <a:tab pos="6653213" algn="l"/>
                <a:tab pos="7097713" algn="l"/>
                <a:tab pos="7539038" algn="l"/>
                <a:tab pos="7983538" algn="l"/>
                <a:tab pos="8428038" algn="l"/>
                <a:tab pos="8870950" algn="l"/>
              </a:tabLst>
            </a:pPr>
            <a:fld id="{9F9406A4-1CF1-40E6-9FD2-D495D9B0FAE5}" type="slidenum">
              <a:rPr lang="ru-RU">
                <a:solidFill>
                  <a:srgbClr val="000000"/>
                </a:solidFill>
                <a:latin typeface="Arial" charset="0"/>
              </a:rPr>
              <a:pPr defTabSz="4429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1325" algn="l"/>
                  <a:tab pos="884238" algn="l"/>
                  <a:tab pos="1328738" algn="l"/>
                  <a:tab pos="1771650" algn="l"/>
                  <a:tab pos="2216150" algn="l"/>
                  <a:tab pos="2659063" algn="l"/>
                  <a:tab pos="3103563" algn="l"/>
                  <a:tab pos="3546475" algn="l"/>
                  <a:tab pos="3990975" algn="l"/>
                  <a:tab pos="4433888" algn="l"/>
                  <a:tab pos="4878388" algn="l"/>
                  <a:tab pos="5321300" algn="l"/>
                  <a:tab pos="5764213" algn="l"/>
                  <a:tab pos="6208713" algn="l"/>
                  <a:tab pos="6653213" algn="l"/>
                  <a:tab pos="7097713" algn="l"/>
                  <a:tab pos="7539038" algn="l"/>
                  <a:tab pos="7983538" algn="l"/>
                  <a:tab pos="8428038" algn="l"/>
                  <a:tab pos="8870950" algn="l"/>
                </a:tabLst>
              </a:pPr>
              <a:t>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3600" y="739775"/>
            <a:ext cx="4922838" cy="3692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678363"/>
            <a:ext cx="5314950" cy="4432300"/>
          </a:xfrm>
          <a:noFill/>
        </p:spPr>
        <p:txBody>
          <a:bodyPr wrap="none" lIns="90298" tIns="45149" rIns="90298" bIns="45149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1E360-3434-4E1A-9A7D-6FED69180B9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FF2C6-FDC7-4321-9928-FB99678B514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07DF8C-6827-4659-AF53-A95457D019F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FFB0A-5579-4F62-BE65-C9F16A948BB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65" indent="-248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ВетИС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обеспечивает единую информационную среду в области ветеринарии, ставя перед собой следующие задачи:</a:t>
            </a:r>
          </a:p>
          <a:p>
            <a:pPr marL="34565" indent="-248242" fontAlgn="auto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обеспечить полную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прослеживаемость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поднадзорной продукции; </a:t>
            </a:r>
          </a:p>
          <a:p>
            <a:pPr marL="34565" indent="-248242" fontAlgn="auto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качественно повысить защищенность потребителя; </a:t>
            </a:r>
          </a:p>
          <a:p>
            <a:pPr marL="34565" indent="-248242" fontAlgn="auto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обеспечить основы честной конкуренции в производстве и обороте поднадзорных грузов; </a:t>
            </a:r>
          </a:p>
          <a:p>
            <a:pPr marL="34565" indent="-248242" fontAlgn="auto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защитить производителя от коррупционных проявлений;</a:t>
            </a:r>
          </a:p>
          <a:p>
            <a:pPr marL="34565" indent="-248242" fontAlgn="auto">
              <a:spcBef>
                <a:spcPts val="59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сделать полностью прозрачными и подконтрольными действия надзорных органов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C1A434-B67C-476C-BFCB-3E687BCB89E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Электронная сертификация перевозок грузов позволяет: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Сократить затраты на использование бланков ВСД (примерно 1,5 млрд. руб. в год).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Устранить возможность использования поддельных ВСД, которые печатаются на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утерянных или украденных бланках.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автоматического учёта объёма входной и выходной продукции на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предприятии.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централизованной регистрации отбора проб и результатов исследований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груза на безопасность для исключения многократных проверок одной и той же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продукции по одному и тому же показателю безопасности.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отслеживания пути перемещения продукции по территории РФ, в том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числе и в случае её глубокой переработки.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Возможность донесения до потребителя продукции достоверной и полной информации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о её происхождении, включая проведённые лабораторные исследования.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2B514C-A35A-4E1E-A8E0-250D9CBB840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Система «Меркурий» реализована в виде </a:t>
            </a:r>
            <a:r>
              <a:rPr lang="ru-RU" dirty="0" err="1" smtClean="0"/>
              <a:t>веб</a:t>
            </a:r>
            <a:r>
              <a:rPr lang="ru-RU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приложения, т.е. пользователи взаимодействуют 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системой через сеть Интернет. Благодаря этому все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пользователи всегда имеют доступ к актуальной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информации.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Сама программа «Меркурий» располагается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центральном сервере, который также подключен к сети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Интернет, и занимается обработкой получаемых от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пользователей запросов и формирует ответ.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Благодаря этому, пользователям для работы 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системой «Меркурий» не нужно ничего устанавливать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своих рабочих местах, необходим только доступ к сети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Интернет.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Поскольку центральный сервер может быть недоступен (например, в случае отключения его от сети Интернет 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отсутствии электропитания), то предусмотрен территориально удаленный резервный сервер, который автоматически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реплицируется с центральным и, в случае его отключения, начинает обрабатывать запросы пользователей до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восстановления работы основного сервера.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случае, если доступ к сети Интернет временно отсутствует у пользователя, то предусмотрена разработка настольной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версии системы «Меркурий», которая потребует установки на рабочем месте и с которой пользователи могут работать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 отсутствии связи с сетью Интернет, а при ее появлении могут синхронизировать введенные на локальном компьютере данные с центральным сервером</a:t>
            </a:r>
            <a:endParaRPr lang="ru-RU" dirty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FA30CD-E086-4CA6-AEA6-563503E6F7A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3374-FAC1-4900-A42D-5244AB3E3408}" type="datetime1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57EB-527E-4CB9-BAAF-AC4B47A97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3072-EA2F-4E03-BD5A-8F275C50CF1F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2CDE-BA66-4246-8A81-A862B333B3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F6BB-4E44-4D6C-A897-1A1F094C0EC4}" type="datetime1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B7D9-22BB-48F6-92E2-48260FAB1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2060-19F3-4413-BE75-DA7AA7F6DD05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AA02-76EE-4BFB-ABFB-7F1F2D0064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D9FD-2A61-4859-B2EF-4BDDEA899837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7AFF-18A5-4CF9-A071-22A26FC77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12B8-A5A1-4C0D-B0A2-E9E466DA549D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E697-0B4F-42FD-8B19-140A04F21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2ED7-7A0B-4204-B67B-8B2A06E4F7CC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CFB7-5345-4BA1-88C7-7135FE0AA1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4798-2A0F-4125-9C3D-235FB44BD402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A2D7-6992-4D19-9B0B-827AA3D50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F3D8-5896-474D-B983-E701C29ADA69}" type="datetime1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9893-6629-4559-A71A-72167F070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7E80-D363-4F8D-A2B0-9EFEB5B5D3CD}" type="datetime1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69E4-FB34-438C-8D94-FED70150F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102-DAAC-4979-A864-413468B1F0EB}" type="datetime1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0F0D-B8A0-42AA-A252-FC7A8F80B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20664B-19B5-44DC-9FE5-636A93D14BC9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AC24AAB-7A1C-490B-87D5-25AFA558B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33" name="Picture 5" descr="E:\WORK\ребрендинг VETRF\номер страницы.png"/>
          <p:cNvPicPr>
            <a:picLocks noChangeAspect="1" noChangeArrowheads="1"/>
          </p:cNvPicPr>
          <p:nvPr userDrawn="1"/>
        </p:nvPicPr>
        <p:blipFill>
          <a:blip r:embed="rId13"/>
          <a:srcRect r="59953" b="51944"/>
          <a:stretch>
            <a:fillRect/>
          </a:stretch>
        </p:blipFill>
        <p:spPr bwMode="auto">
          <a:xfrm>
            <a:off x="7740650" y="5632450"/>
            <a:ext cx="14033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5148263" y="6453188"/>
            <a:ext cx="31686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ФГБУ «ВНИИЗЖ»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4250" y="6402388"/>
            <a:ext cx="4635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F82FB0-BEB4-46AD-9096-E5C0AD98D462}" type="slidenum">
              <a:rPr lang="ru-RU"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et.kirov@rshn43.ru" TargetMode="External"/><Relationship Id="rId2" Type="http://schemas.openxmlformats.org/officeDocument/2006/relationships/hyperlink" Target="mailto:info@rshn43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berus.vetrf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atrix24.ru" TargetMode="External"/><Relationship Id="rId2" Type="http://schemas.openxmlformats.org/officeDocument/2006/relationships/hyperlink" Target="mailto:vet-sert@asbc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api@vetrf.r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042988" y="5084763"/>
            <a:ext cx="77724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Электронная ветеринарная сертификация.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ФГИС </a:t>
            </a:r>
            <a:r>
              <a:rPr lang="ru-RU" sz="2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«Меркурий»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Киров-2017 год</a:t>
            </a:r>
          </a:p>
        </p:txBody>
      </p:sp>
      <p:pic>
        <p:nvPicPr>
          <p:cNvPr id="15362" name="Рисунок 9" descr="142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7272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idx="1"/>
          </p:nvPr>
        </p:nvSpPr>
        <p:spPr>
          <a:xfrm>
            <a:off x="684213" y="1412875"/>
            <a:ext cx="8280400" cy="5111750"/>
          </a:xfrm>
        </p:spPr>
        <p:txBody>
          <a:bodyPr/>
          <a:lstStyle/>
          <a:p>
            <a:pPr algn="ctr">
              <a:lnSpc>
                <a:spcPct val="70000"/>
              </a:lnSpc>
            </a:pPr>
            <a:endParaRPr lang="ru-RU" altLang="ru-RU" sz="1900" b="1" smtClean="0">
              <a:latin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- производстве партии подконтрольного товара;</a:t>
            </a:r>
          </a:p>
          <a:p>
            <a:pPr algn="just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        </a:t>
            </a:r>
          </a:p>
          <a:p>
            <a:pPr algn="just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     - перемещении (перевозке) подконтрольного товара;</a:t>
            </a:r>
          </a:p>
          <a:p>
            <a:pPr algn="just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</a:p>
          <a:p>
            <a:pPr algn="just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      - переходе  права   собственности  на  подконтрольный  товар </a:t>
            </a:r>
          </a:p>
          <a:p>
            <a:pPr algn="just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        (за  исключением  передачи  (реализации)  подконтрольного </a:t>
            </a:r>
          </a:p>
          <a:p>
            <a:pPr algn="just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         товара покупателю для личного или другого использования, </a:t>
            </a:r>
          </a:p>
          <a:p>
            <a:pPr algn="just">
              <a:lnSpc>
                <a:spcPct val="70000"/>
              </a:lnSpc>
              <a:buFont typeface="Symbol" pitchFamily="18" charset="2"/>
              <a:buNone/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         не связанного с предпринимательской деятельностью) </a:t>
            </a:r>
          </a:p>
          <a:p>
            <a:pPr algn="just">
              <a:lnSpc>
                <a:spcPct val="70000"/>
              </a:lnSpc>
            </a:pPr>
            <a:endParaRPr lang="ru-RU" altLang="ru-RU" sz="19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altLang="ru-RU" sz="19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altLang="ru-RU" sz="1900" smtClean="0">
                <a:solidFill>
                  <a:schemeClr val="tx1"/>
                </a:solidFill>
                <a:latin typeface="Times New Roman" pitchFamily="18" charset="0"/>
              </a:rPr>
              <a:t>ВСД оформляются и (или) выдаются в течение 1 рабочего дня</a:t>
            </a:r>
          </a:p>
          <a:p>
            <a:pPr algn="just">
              <a:lnSpc>
                <a:spcPct val="70000"/>
              </a:lnSpc>
            </a:pPr>
            <a:endParaRPr lang="ru-RU" altLang="ru-RU" sz="19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altLang="ru-RU" sz="19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altLang="ru-RU" sz="19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altLang="ru-RU" sz="19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38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u="sng" smtClean="0">
                <a:latin typeface="Times New Roman" pitchFamily="18" charset="0"/>
              </a:rPr>
              <a:t>Оформление ветеринарных сопроводительных документов (ВСД) осуществляется при:</a:t>
            </a:r>
            <a:br>
              <a:rPr lang="ru-RU" altLang="ru-RU" sz="2400" b="1" u="sng" smtClean="0">
                <a:latin typeface="Times New Roman" pitchFamily="18" charset="0"/>
              </a:rPr>
            </a:br>
            <a:endParaRPr lang="ru-RU" altLang="ru-RU" sz="2400" b="1" smtClean="0"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>
          <a:xfrm>
            <a:off x="539750" y="2133600"/>
            <a:ext cx="8135938" cy="42481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FontTx/>
              <a:buChar char="-"/>
            </a:pPr>
            <a:endParaRPr lang="ru-RU" alt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Symbol" pitchFamily="18" charset="2"/>
              <a:buNone/>
            </a:pPr>
            <a:r>
              <a:rPr lang="ru-RU" alt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80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>Оформление ВСД могут осуществлять</a:t>
            </a:r>
            <a:r>
              <a:rPr lang="ru-RU" alt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alt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Уполномоченные лица органов и учреждений, входящих в систему Государственной ветеринарной службы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подконтрольные товары, включенные в Перечень, утвержденный приказом Минсельхоза России № 648 от 18.12.2015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200" dirty="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453188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 descr="C:\Users\Zapfkiel\Downloads\18306_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35" y="1988840"/>
            <a:ext cx="862132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23850" y="2133600"/>
            <a:ext cx="8640763" cy="4535488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200" b="1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Аттестованные ветеринарные специалисты, не являющиеся уполномоченными лицами органов и учреждений, входящих в систему Государственной ветеринарной службы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 подконтрольные товары, включенные в Перечень, утвержденный приказом Минсельхоза России                   № 647 от 18.12.2015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2034" name="Picture 2" descr="C:\Users\Zapfkiel\Downloads\18333_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28" y="1844824"/>
            <a:ext cx="8510261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23850" y="1844675"/>
            <a:ext cx="8640763" cy="4824413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200" b="1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Уполномоченные лица организаций и индивидуальные предприниматели, являющиеся производителями подконтрольных товаров и (или) участниками оборота подконтрольных товаров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 товары, включенные в Перечень, утвержденный приказом Минсельхоза России № 646 от 18.12.2015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3058" name="Picture 2" descr="C:\Users\Zapfkiel\Downloads\18335_0002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35" y="1772816"/>
            <a:ext cx="862132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Аттестация проводится аттестационной комиссией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Аттестация предусматривает: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рассмотрение представленных заявителем Заявления и необходимых документов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проверку знаний заявителем актов, регламентирую-щих вопросы осуществления ветеринарной сертификации, и практических навыков оформления ветеринарных сопроводительных документов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аттестации:  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vetuprkirov.ru/</a:t>
            </a: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Номер слайда 2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bg1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/>
          </a:p>
        </p:txBody>
      </p:sp>
      <p:sp>
        <p:nvSpPr>
          <p:cNvPr id="3481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09.11.2016 № 1145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аттестации специалистов                в области ветеринарии»</a:t>
            </a:r>
          </a:p>
        </p:txBody>
      </p:sp>
      <p:sp>
        <p:nvSpPr>
          <p:cNvPr id="3" name="Овал 2"/>
          <p:cNvSpPr/>
          <p:nvPr/>
        </p:nvSpPr>
        <p:spPr>
          <a:xfrm>
            <a:off x="3563938" y="6165850"/>
            <a:ext cx="2376487" cy="5762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19925" y="6308725"/>
            <a:ext cx="1296988" cy="433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75463" y="6308725"/>
            <a:ext cx="1441450" cy="433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938" y="6165850"/>
            <a:ext cx="2376487" cy="576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1"/>
          <p:cNvSpPr>
            <a:spLocks noGrp="1"/>
          </p:cNvSpPr>
          <p:nvPr>
            <p:ph idx="1"/>
          </p:nvPr>
        </p:nvSpPr>
        <p:spPr>
          <a:xfrm>
            <a:off x="900113" y="3284538"/>
            <a:ext cx="7732712" cy="2808287"/>
          </a:xfrm>
        </p:spPr>
        <p:txBody>
          <a:bodyPr/>
          <a:lstStyle/>
          <a:p>
            <a:pPr marL="34925" indent="-250825">
              <a:buFont typeface="Symbol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925" indent="-250825">
              <a:buFont typeface="Symbol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Постановление Правительства РФ от 07.11.2016 № 1140                             «О порядке создания, развития и эксплуатации Федеральной государственной информационной системы в области ветеринарии»</a:t>
            </a:r>
          </a:p>
          <a:p>
            <a:pPr marL="34925" indent="-250825">
              <a:buFont typeface="Symbol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925" indent="-250825">
              <a:buFont typeface="Symbol" pitchFamily="18" charset="2"/>
              <a:buNone/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 информационной системы – Федеральная служба по ветеринарному и фитосанитарному надзору  (Россельхознадзор)</a:t>
            </a:r>
          </a:p>
          <a:p>
            <a:pPr marL="34925" indent="-250825">
              <a:buFont typeface="Symbol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/>
          </a:p>
        </p:txBody>
      </p:sp>
      <p:sp>
        <p:nvSpPr>
          <p:cNvPr id="14340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651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Оформление ветеринарных сопроводительных документов   в электронной форме осуществляется с использованием Федеральной государственной информационной системы в области ветеринарии –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ВетИС</a:t>
            </a:r>
            <a:endParaRPr lang="ru-RU" altLang="ru-RU" sz="2800" dirty="0" smtClean="0"/>
          </a:p>
        </p:txBody>
      </p:sp>
      <p:pic>
        <p:nvPicPr>
          <p:cNvPr id="35844" name="Picture 3" descr="C:\Users\kuznetsov-an-120808\Desktop\rot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989138"/>
            <a:ext cx="1500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95738" y="6237288"/>
            <a:ext cx="12239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804025" y="6237288"/>
            <a:ext cx="1655763" cy="620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3"/>
          <p:cNvGrpSpPr>
            <a:grpSpLocks/>
          </p:cNvGrpSpPr>
          <p:nvPr/>
        </p:nvGrpSpPr>
        <p:grpSpPr bwMode="auto">
          <a:xfrm>
            <a:off x="5486400" y="404813"/>
            <a:ext cx="800100" cy="1223962"/>
            <a:chOff x="1403648" y="1270944"/>
            <a:chExt cx="936103" cy="1250369"/>
          </a:xfrm>
        </p:grpSpPr>
        <p:pic>
          <p:nvPicPr>
            <p:cNvPr id="37954" name="Picture 8" descr="C:\Users\kuznetsov-an-120808\Downloads\argu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3649" y="1270944"/>
              <a:ext cx="851855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5" name="TextBox 3"/>
            <p:cNvSpPr txBox="1">
              <a:spLocks noChangeArrowheads="1"/>
            </p:cNvSpPr>
            <p:nvPr/>
          </p:nvSpPr>
          <p:spPr bwMode="auto">
            <a:xfrm>
              <a:off x="1403648" y="1997488"/>
              <a:ext cx="936103" cy="5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Аргус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2007</a:t>
              </a:r>
            </a:p>
          </p:txBody>
        </p:sp>
      </p:grpSp>
      <p:grpSp>
        <p:nvGrpSpPr>
          <p:cNvPr id="37890" name="Группа 4"/>
          <p:cNvGrpSpPr>
            <a:grpSpLocks/>
          </p:cNvGrpSpPr>
          <p:nvPr/>
        </p:nvGrpSpPr>
        <p:grpSpPr bwMode="auto">
          <a:xfrm>
            <a:off x="6891338" y="2419350"/>
            <a:ext cx="1136650" cy="1223963"/>
            <a:chOff x="2987824" y="1199582"/>
            <a:chExt cx="1228220" cy="1321731"/>
          </a:xfrm>
        </p:grpSpPr>
        <p:pic>
          <p:nvPicPr>
            <p:cNvPr id="37952" name="Picture 9" descr="C:\Users\kuznetsov-an-120808\Downloads\mercur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7560" y="1199582"/>
              <a:ext cx="858710" cy="75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3" name="TextBox 13"/>
            <p:cNvSpPr txBox="1">
              <a:spLocks noChangeArrowheads="1"/>
            </p:cNvSpPr>
            <p:nvPr/>
          </p:nvSpPr>
          <p:spPr bwMode="auto">
            <a:xfrm>
              <a:off x="2987824" y="1998449"/>
              <a:ext cx="1228220" cy="52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Меркурий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</p:grpSp>
      <p:grpSp>
        <p:nvGrpSpPr>
          <p:cNvPr id="37891" name="Группа 5"/>
          <p:cNvGrpSpPr>
            <a:grpSpLocks/>
          </p:cNvGrpSpPr>
          <p:nvPr/>
        </p:nvGrpSpPr>
        <p:grpSpPr bwMode="auto">
          <a:xfrm>
            <a:off x="7040563" y="3789363"/>
            <a:ext cx="754062" cy="1157287"/>
            <a:chOff x="4898552" y="1270944"/>
            <a:chExt cx="814647" cy="1250369"/>
          </a:xfrm>
        </p:grpSpPr>
        <p:pic>
          <p:nvPicPr>
            <p:cNvPr id="37950" name="Picture 10" descr="C:\Users\kuznetsov-an-120808\Downloads\iren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8552" y="1270944"/>
              <a:ext cx="779847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1" name="TextBox 14"/>
            <p:cNvSpPr txBox="1">
              <a:spLocks noChangeArrowheads="1"/>
            </p:cNvSpPr>
            <p:nvPr/>
          </p:nvSpPr>
          <p:spPr bwMode="auto">
            <a:xfrm>
              <a:off x="4898552" y="1998182"/>
              <a:ext cx="814647" cy="52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Ирена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</p:grpSp>
      <p:grpSp>
        <p:nvGrpSpPr>
          <p:cNvPr id="37892" name="Группа 6"/>
          <p:cNvGrpSpPr>
            <a:grpSpLocks/>
          </p:cNvGrpSpPr>
          <p:nvPr/>
        </p:nvGrpSpPr>
        <p:grpSpPr bwMode="auto">
          <a:xfrm>
            <a:off x="4886325" y="5621338"/>
            <a:ext cx="866775" cy="1160462"/>
            <a:chOff x="6618996" y="1268760"/>
            <a:chExt cx="936602" cy="1252553"/>
          </a:xfrm>
        </p:grpSpPr>
        <p:pic>
          <p:nvPicPr>
            <p:cNvPr id="37948" name="Picture 11" descr="C:\Users\kuznetsov-an-120808\Downloads\Adobe_Cs5_png__s_and_psd_by_osdx\Blank png\p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9330" y="1268760"/>
              <a:ext cx="685081" cy="68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9" name="TextBox 15"/>
            <p:cNvSpPr txBox="1">
              <a:spLocks noChangeArrowheads="1"/>
            </p:cNvSpPr>
            <p:nvPr/>
          </p:nvSpPr>
          <p:spPr bwMode="auto">
            <a:xfrm>
              <a:off x="6618996" y="1998702"/>
              <a:ext cx="936602" cy="522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Цербер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2010</a:t>
              </a:r>
            </a:p>
          </p:txBody>
        </p:sp>
      </p:grpSp>
      <p:grpSp>
        <p:nvGrpSpPr>
          <p:cNvPr id="37893" name="Группа 7"/>
          <p:cNvGrpSpPr>
            <a:grpSpLocks/>
          </p:cNvGrpSpPr>
          <p:nvPr/>
        </p:nvGrpSpPr>
        <p:grpSpPr bwMode="auto">
          <a:xfrm>
            <a:off x="6513513" y="1209675"/>
            <a:ext cx="722312" cy="1139825"/>
            <a:chOff x="1475656" y="3933055"/>
            <a:chExt cx="779847" cy="1230466"/>
          </a:xfrm>
        </p:grpSpPr>
        <p:pic>
          <p:nvPicPr>
            <p:cNvPr id="37946" name="Picture 12" descr="C:\Users\kuznetsov-an-120808\Downloads\vesta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75656" y="3933055"/>
              <a:ext cx="779847" cy="68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7" name="TextBox 16"/>
            <p:cNvSpPr txBox="1">
              <a:spLocks noChangeArrowheads="1"/>
            </p:cNvSpPr>
            <p:nvPr/>
          </p:nvSpPr>
          <p:spPr bwMode="auto">
            <a:xfrm>
              <a:off x="1515076" y="4640831"/>
              <a:ext cx="723287" cy="52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latin typeface="Calibri" pitchFamily="34" charset="0"/>
                  <a:cs typeface="Tahoma" pitchFamily="34" charset="0"/>
                </a:rPr>
                <a:t>Веста</a:t>
              </a:r>
            </a:p>
            <a:p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</p:grpSp>
      <p:grpSp>
        <p:nvGrpSpPr>
          <p:cNvPr id="37894" name="Группа 8"/>
          <p:cNvGrpSpPr>
            <a:grpSpLocks/>
          </p:cNvGrpSpPr>
          <p:nvPr/>
        </p:nvGrpSpPr>
        <p:grpSpPr bwMode="auto">
          <a:xfrm>
            <a:off x="6192838" y="5084763"/>
            <a:ext cx="827087" cy="1108075"/>
            <a:chOff x="3131840" y="3933055"/>
            <a:chExt cx="892614" cy="1196494"/>
          </a:xfrm>
        </p:grpSpPr>
        <p:pic>
          <p:nvPicPr>
            <p:cNvPr id="37944" name="Picture 13" descr="C:\Users\kuznetsov-an-120808\Downloads\licens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31840" y="3933055"/>
              <a:ext cx="779848" cy="68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5" name="TextBox 17"/>
            <p:cNvSpPr txBox="1">
              <a:spLocks noChangeArrowheads="1"/>
            </p:cNvSpPr>
            <p:nvPr/>
          </p:nvSpPr>
          <p:spPr bwMode="auto">
            <a:xfrm>
              <a:off x="3143832" y="4606725"/>
              <a:ext cx="880622" cy="52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latin typeface="Calibri" pitchFamily="34" charset="0"/>
                  <a:cs typeface="Tahoma" pitchFamily="34" charset="0"/>
                </a:rPr>
                <a:t>Гермес</a:t>
              </a:r>
            </a:p>
            <a:p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2010</a:t>
              </a:r>
            </a:p>
          </p:txBody>
        </p:sp>
      </p:grpSp>
      <p:grpSp>
        <p:nvGrpSpPr>
          <p:cNvPr id="37895" name="Группа 9"/>
          <p:cNvGrpSpPr>
            <a:grpSpLocks/>
          </p:cNvGrpSpPr>
          <p:nvPr/>
        </p:nvGrpSpPr>
        <p:grpSpPr bwMode="auto">
          <a:xfrm>
            <a:off x="3586163" y="5589588"/>
            <a:ext cx="803275" cy="1189037"/>
            <a:chOff x="5123441" y="3861049"/>
            <a:chExt cx="867866" cy="1283810"/>
          </a:xfrm>
        </p:grpSpPr>
        <p:pic>
          <p:nvPicPr>
            <p:cNvPr id="37942" name="Picture 14" descr="C:\Users\kuznetsov-an-120808\Downloads\assol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24592" y="3861049"/>
              <a:ext cx="861936" cy="75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3" name="TextBox 18"/>
            <p:cNvSpPr txBox="1">
              <a:spLocks noChangeArrowheads="1"/>
            </p:cNvSpPr>
            <p:nvPr/>
          </p:nvSpPr>
          <p:spPr bwMode="auto">
            <a:xfrm>
              <a:off x="5123441" y="4622080"/>
              <a:ext cx="867866" cy="52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Ассоль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2011 - 2013</a:t>
              </a:r>
            </a:p>
          </p:txBody>
        </p:sp>
      </p:grpSp>
      <p:grpSp>
        <p:nvGrpSpPr>
          <p:cNvPr id="37896" name="Группа 10"/>
          <p:cNvGrpSpPr>
            <a:grpSpLocks/>
          </p:cNvGrpSpPr>
          <p:nvPr/>
        </p:nvGrpSpPr>
        <p:grpSpPr bwMode="auto">
          <a:xfrm>
            <a:off x="2033588" y="4976813"/>
            <a:ext cx="1270000" cy="1404937"/>
            <a:chOff x="6360023" y="3917874"/>
            <a:chExt cx="1372492" cy="1516334"/>
          </a:xfrm>
        </p:grpSpPr>
        <p:pic>
          <p:nvPicPr>
            <p:cNvPr id="37940" name="Picture 15" descr="C:\Users\kuznetsov-an-120808\Downloads\ereception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93908" y="3917874"/>
              <a:ext cx="861936" cy="75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1" name="TextBox 19"/>
            <p:cNvSpPr txBox="1">
              <a:spLocks noChangeArrowheads="1"/>
            </p:cNvSpPr>
            <p:nvPr/>
          </p:nvSpPr>
          <p:spPr bwMode="auto">
            <a:xfrm>
              <a:off x="6360023" y="4634064"/>
              <a:ext cx="1372492" cy="800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Справочная</a:t>
              </a:r>
            </a:p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Система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2012</a:t>
              </a:r>
            </a:p>
          </p:txBody>
        </p:sp>
      </p:grpSp>
      <p:grpSp>
        <p:nvGrpSpPr>
          <p:cNvPr id="37897" name="Группа 11"/>
          <p:cNvGrpSpPr>
            <a:grpSpLocks/>
          </p:cNvGrpSpPr>
          <p:nvPr/>
        </p:nvGrpSpPr>
        <p:grpSpPr bwMode="auto">
          <a:xfrm>
            <a:off x="1460500" y="3789363"/>
            <a:ext cx="766763" cy="1266825"/>
            <a:chOff x="2252358" y="4730191"/>
            <a:chExt cx="827989" cy="1368471"/>
          </a:xfrm>
        </p:grpSpPr>
        <p:pic>
          <p:nvPicPr>
            <p:cNvPr id="37938" name="Picture 16" descr="C:\Users\kuznetsov-an-120808\Downloads\Adobe_Cs5_png__s_and_psd_by_osdx\Blank png\en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52358" y="4730191"/>
              <a:ext cx="827989" cy="81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9" name="TextBox 29"/>
            <p:cNvSpPr txBox="1">
              <a:spLocks noChangeArrowheads="1"/>
            </p:cNvSpPr>
            <p:nvPr/>
          </p:nvSpPr>
          <p:spPr bwMode="auto">
            <a:xfrm>
              <a:off x="2326072" y="5575624"/>
              <a:ext cx="683990" cy="52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Икар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2012</a:t>
              </a:r>
            </a:p>
          </p:txBody>
        </p:sp>
      </p:grpSp>
      <p:grpSp>
        <p:nvGrpSpPr>
          <p:cNvPr id="37898" name="Группа 12"/>
          <p:cNvGrpSpPr>
            <a:grpSpLocks/>
          </p:cNvGrpSpPr>
          <p:nvPr/>
        </p:nvGrpSpPr>
        <p:grpSpPr bwMode="auto">
          <a:xfrm>
            <a:off x="4081463" y="223838"/>
            <a:ext cx="1066800" cy="1404937"/>
            <a:chOff x="1014298" y="3576704"/>
            <a:chExt cx="1152303" cy="1516611"/>
          </a:xfrm>
        </p:grpSpPr>
        <p:pic>
          <p:nvPicPr>
            <p:cNvPr id="37936" name="Picture 3" descr="C:\Users\kuznetsov-an-120808\Downloads\Adobe_Cs5_png__s_and_psd_by_osdx\Blank png\lr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30064" y="3576704"/>
              <a:ext cx="677640" cy="67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7" name="TextBox 32"/>
            <p:cNvSpPr txBox="1">
              <a:spLocks noChangeArrowheads="1"/>
            </p:cNvSpPr>
            <p:nvPr/>
          </p:nvSpPr>
          <p:spPr bwMode="auto">
            <a:xfrm>
              <a:off x="1014298" y="4293024"/>
              <a:ext cx="1152303" cy="80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Кадровая</a:t>
              </a:r>
            </a:p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Система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2006</a:t>
              </a:r>
            </a:p>
          </p:txBody>
        </p:sp>
      </p:grpSp>
      <p:grpSp>
        <p:nvGrpSpPr>
          <p:cNvPr id="37899" name="Группа 13"/>
          <p:cNvGrpSpPr>
            <a:grpSpLocks/>
          </p:cNvGrpSpPr>
          <p:nvPr/>
        </p:nvGrpSpPr>
        <p:grpSpPr bwMode="auto">
          <a:xfrm>
            <a:off x="1858963" y="1125538"/>
            <a:ext cx="800100" cy="1219200"/>
            <a:chOff x="3890776" y="3860748"/>
            <a:chExt cx="864096" cy="1316856"/>
          </a:xfrm>
        </p:grpSpPr>
        <p:pic>
          <p:nvPicPr>
            <p:cNvPr id="37934" name="Picture 4" descr="C:\Users\kuznetsov-an-120808\Downloads\Adobe_Cs5_png__s_and_psd_by_osdx\Blank png\ai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46868" y="3860748"/>
              <a:ext cx="743745" cy="74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5" name="TextBox 35"/>
            <p:cNvSpPr txBox="1">
              <a:spLocks noChangeArrowheads="1"/>
            </p:cNvSpPr>
            <p:nvPr/>
          </p:nvSpPr>
          <p:spPr bwMode="auto">
            <a:xfrm>
              <a:off x="3890776" y="4654633"/>
              <a:ext cx="864096" cy="522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Тор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2013</a:t>
              </a:r>
            </a:p>
          </p:txBody>
        </p:sp>
      </p:grpSp>
      <p:grpSp>
        <p:nvGrpSpPr>
          <p:cNvPr id="37900" name="Группа 14"/>
          <p:cNvGrpSpPr>
            <a:grpSpLocks/>
          </p:cNvGrpSpPr>
          <p:nvPr/>
        </p:nvGrpSpPr>
        <p:grpSpPr bwMode="auto">
          <a:xfrm>
            <a:off x="1254125" y="2417763"/>
            <a:ext cx="854075" cy="1204912"/>
            <a:chOff x="4493596" y="2400138"/>
            <a:chExt cx="922047" cy="1301067"/>
          </a:xfrm>
        </p:grpSpPr>
        <p:pic>
          <p:nvPicPr>
            <p:cNvPr id="37932" name="Picture 5" descr="C:\Users\kuznetsov-an-120808\Downloads\Adobe_Cs5_png__s_and_psd_by_osdx\Blank png\ct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65604" y="2400138"/>
              <a:ext cx="745467" cy="74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3" name="TextBox 38"/>
            <p:cNvSpPr txBox="1">
              <a:spLocks noChangeArrowheads="1"/>
            </p:cNvSpPr>
            <p:nvPr/>
          </p:nvSpPr>
          <p:spPr bwMode="auto">
            <a:xfrm>
              <a:off x="4493596" y="3178379"/>
              <a:ext cx="922047" cy="52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Сирано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2013</a:t>
              </a:r>
            </a:p>
          </p:txBody>
        </p:sp>
      </p:grpSp>
      <p:grpSp>
        <p:nvGrpSpPr>
          <p:cNvPr id="37901" name="Группа 40"/>
          <p:cNvGrpSpPr>
            <a:grpSpLocks/>
          </p:cNvGrpSpPr>
          <p:nvPr/>
        </p:nvGrpSpPr>
        <p:grpSpPr bwMode="auto">
          <a:xfrm>
            <a:off x="2973388" y="422275"/>
            <a:ext cx="806450" cy="1119188"/>
            <a:chOff x="3481652" y="5661248"/>
            <a:chExt cx="806631" cy="1118754"/>
          </a:xfrm>
        </p:grpSpPr>
        <p:pic>
          <p:nvPicPr>
            <p:cNvPr id="37930" name="Picture 2" descr="E:\НАРАБОТКИ\ИКОНКИ СИСТЕМ\Blank png\duma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7976" y="5661248"/>
              <a:ext cx="653984" cy="65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1" name="TextBox 18"/>
            <p:cNvSpPr txBox="1">
              <a:spLocks noChangeArrowheads="1"/>
            </p:cNvSpPr>
            <p:nvPr/>
          </p:nvSpPr>
          <p:spPr bwMode="auto">
            <a:xfrm>
              <a:off x="3481652" y="6256330"/>
              <a:ext cx="806631" cy="52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latin typeface="Calibri" pitchFamily="34" charset="0"/>
                  <a:cs typeface="Tahoma" pitchFamily="34" charset="0"/>
                </a:rPr>
                <a:t>Дюма</a:t>
              </a:r>
            </a:p>
            <a:p>
              <a:pPr algn="ctr"/>
              <a:r>
                <a:rPr lang="ru-RU" altLang="ru-RU" sz="1000">
                  <a:solidFill>
                    <a:srgbClr val="7F7F7F"/>
                  </a:solidFill>
                  <a:latin typeface="Calibri" pitchFamily="34" charset="0"/>
                  <a:cs typeface="Tahoma" pitchFamily="34" charset="0"/>
                </a:rPr>
                <a:t>2014</a:t>
              </a:r>
            </a:p>
          </p:txBody>
        </p:sp>
      </p:grpSp>
      <p:pic>
        <p:nvPicPr>
          <p:cNvPr id="37902" name="Picture 3" descr="C:\Users\kuznetsov-an-120808\Desktop\rotate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51263" y="2144713"/>
            <a:ext cx="17605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 стрелкой 51"/>
          <p:cNvCxnSpPr/>
          <p:nvPr/>
        </p:nvCxnSpPr>
        <p:spPr>
          <a:xfrm flipV="1">
            <a:off x="3243263" y="4462463"/>
            <a:ext cx="460375" cy="4064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546350" y="3643313"/>
            <a:ext cx="801688" cy="2619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328863" y="2814638"/>
            <a:ext cx="835025" cy="10001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843213" y="1978025"/>
            <a:ext cx="609600" cy="4397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640138" y="1720850"/>
            <a:ext cx="327025" cy="4778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572000" y="1635125"/>
            <a:ext cx="0" cy="5413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5219700" y="1720850"/>
            <a:ext cx="266700" cy="50165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753100" y="2198688"/>
            <a:ext cx="619125" cy="3508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5953125" y="3001963"/>
            <a:ext cx="779463" cy="8572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5915025" y="3643313"/>
            <a:ext cx="744538" cy="2238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5613400" y="4422775"/>
            <a:ext cx="498475" cy="3635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4937125" y="4640263"/>
            <a:ext cx="315913" cy="61277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4140200" y="4662488"/>
            <a:ext cx="215900" cy="67468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243638" y="549275"/>
            <a:ext cx="1839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Учет перемещения продукции через границу РФ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346950" y="1320800"/>
            <a:ext cx="147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Учет лабораторных исследований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3850" y="1300163"/>
            <a:ext cx="14716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Каталог учреждений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43038" y="404813"/>
            <a:ext cx="147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Генератор писем и указаний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0" y="2549525"/>
            <a:ext cx="1147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Система раннего оповещения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92100" y="4005263"/>
            <a:ext cx="11493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Каталог адресов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55650" y="5189538"/>
            <a:ext cx="1389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Пользовательская документация по ИС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761288" y="3906838"/>
            <a:ext cx="13827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Реестр кормов и кормовых добавок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881938" y="2568575"/>
            <a:ext cx="1147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Электронная сертификация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992938" y="5213350"/>
            <a:ext cx="11477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Реестр лицензий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781675" y="6308725"/>
            <a:ext cx="11477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Учет контрольно-надзорной деятельности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249488" y="6457950"/>
            <a:ext cx="1149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Генератор отчетов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919538" y="-26988"/>
            <a:ext cx="15160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Каталог сотрудников</a:t>
            </a:r>
          </a:p>
        </p:txBody>
      </p:sp>
      <p:sp>
        <p:nvSpPr>
          <p:cNvPr id="37929" name="TextBox 110"/>
          <p:cNvSpPr txBox="1">
            <a:spLocks noChangeArrowheads="1"/>
          </p:cNvSpPr>
          <p:nvPr/>
        </p:nvSpPr>
        <p:spPr bwMode="auto">
          <a:xfrm>
            <a:off x="3632200" y="3952875"/>
            <a:ext cx="209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200">
                <a:latin typeface="Calibri" pitchFamily="34" charset="0"/>
                <a:cs typeface="Tahoma" pitchFamily="34" charset="0"/>
              </a:rPr>
              <a:t>Сегодня </a:t>
            </a:r>
            <a:r>
              <a:rPr lang="ru-RU" altLang="ru-RU" sz="1200" b="1">
                <a:latin typeface="Calibri" pitchFamily="34" charset="0"/>
                <a:cs typeface="Tahoma" pitchFamily="34" charset="0"/>
              </a:rPr>
              <a:t>ВЕТИС </a:t>
            </a:r>
            <a:r>
              <a:rPr lang="ru-RU" altLang="ru-RU" sz="1200">
                <a:latin typeface="Calibri" pitchFamily="34" charset="0"/>
                <a:cs typeface="Tahoma" pitchFamily="34" charset="0"/>
              </a:rPr>
              <a:t>– это</a:t>
            </a:r>
          </a:p>
          <a:p>
            <a:pPr algn="ctr"/>
            <a:r>
              <a:rPr lang="ru-RU" altLang="ru-RU" sz="1200" b="1">
                <a:latin typeface="Calibri" pitchFamily="34" charset="0"/>
                <a:cs typeface="Tahoma" pitchFamily="34" charset="0"/>
              </a:rPr>
              <a:t>13 информационных систем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ВСД в электронном виде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«Меркурий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mercury.vetrf.ru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 t="7716" b="15108"/>
          <a:stretch>
            <a:fillRect/>
          </a:stretch>
        </p:blipFill>
        <p:spPr bwMode="auto">
          <a:xfrm>
            <a:off x="395288" y="1989138"/>
            <a:ext cx="83534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948488" y="6381750"/>
            <a:ext cx="1368425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57363"/>
            <a:ext cx="835183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576263" y="3284538"/>
            <a:ext cx="8567737" cy="2447925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79388" y="1196975"/>
            <a:ext cx="8713787" cy="1584325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ФГИС   «Меркурий»    обеспечивает    внедрение  национальной   системы   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продукции  животного    происхождения   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«от  поля   до  тарелки» и предоставляет возможность поиска в обороте и отзыва из оборота небезопасной           (не соответствующей установленным требованиям)  продукции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9" name="Овал 5"/>
          <p:cNvSpPr>
            <a:spLocks noChangeArrowheads="1"/>
          </p:cNvSpPr>
          <p:nvPr/>
        </p:nvSpPr>
        <p:spPr bwMode="auto">
          <a:xfrm>
            <a:off x="7092950" y="6381750"/>
            <a:ext cx="1150938" cy="476250"/>
          </a:xfrm>
          <a:prstGeom prst="ellipse">
            <a:avLst/>
          </a:prstGeom>
          <a:solidFill>
            <a:schemeClr val="bg2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39940" name="Group 18"/>
          <p:cNvGrpSpPr>
            <a:grpSpLocks/>
          </p:cNvGrpSpPr>
          <p:nvPr/>
        </p:nvGrpSpPr>
        <p:grpSpPr bwMode="auto">
          <a:xfrm>
            <a:off x="250825" y="3500438"/>
            <a:ext cx="8713788" cy="2357437"/>
            <a:chOff x="204" y="2341"/>
            <a:chExt cx="5450" cy="1485"/>
          </a:xfrm>
        </p:grpSpPr>
        <p:pic>
          <p:nvPicPr>
            <p:cNvPr id="39942" name="Стрелка вправо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2886"/>
              <a:ext cx="70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943" name="Group 17"/>
            <p:cNvGrpSpPr>
              <a:grpSpLocks/>
            </p:cNvGrpSpPr>
            <p:nvPr/>
          </p:nvGrpSpPr>
          <p:grpSpPr bwMode="auto">
            <a:xfrm>
              <a:off x="204" y="2341"/>
              <a:ext cx="5450" cy="1485"/>
              <a:chOff x="204" y="2251"/>
              <a:chExt cx="5450" cy="1485"/>
            </a:xfrm>
          </p:grpSpPr>
          <p:grpSp>
            <p:nvGrpSpPr>
              <p:cNvPr id="39944" name="Group 16"/>
              <p:cNvGrpSpPr>
                <a:grpSpLocks/>
              </p:cNvGrpSpPr>
              <p:nvPr/>
            </p:nvGrpSpPr>
            <p:grpSpPr bwMode="auto">
              <a:xfrm>
                <a:off x="204" y="2251"/>
                <a:ext cx="4056" cy="1485"/>
                <a:chOff x="204" y="1979"/>
                <a:chExt cx="4056" cy="1485"/>
              </a:xfrm>
            </p:grpSpPr>
            <p:pic>
              <p:nvPicPr>
                <p:cNvPr id="39946" name="Изображение 3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04" y="1979"/>
                  <a:ext cx="1461" cy="1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94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12" y="2667"/>
                  <a:ext cx="457" cy="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ndara" pitchFamily="34" charset="0"/>
                  </a:endParaRPr>
                </a:p>
              </p:txBody>
            </p:sp>
            <p:pic>
              <p:nvPicPr>
                <p:cNvPr id="39948" name="Изображение 6" descr="Farsh_Hoziayushka.jp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45" y="2014"/>
                  <a:ext cx="1512" cy="1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949" name="Стрелка вправо 9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560" y="2478"/>
                  <a:ext cx="700" cy="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9945" name="Изображение 8" descr="Сосиски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41" y="2251"/>
                <a:ext cx="1413" cy="1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524750" y="5949950"/>
            <a:ext cx="1619250" cy="9080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4" descr="Scheme2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844675"/>
            <a:ext cx="8113713" cy="3228975"/>
          </a:xfrm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ru-RU" altLang="ru-RU" smtClean="0"/>
              <a:t>Особенности реализации</a:t>
            </a:r>
          </a:p>
        </p:txBody>
      </p:sp>
      <p:sp>
        <p:nvSpPr>
          <p:cNvPr id="41987" name="Содержимое 4"/>
          <p:cNvSpPr txBox="1">
            <a:spLocks/>
          </p:cNvSpPr>
          <p:nvPr/>
        </p:nvSpPr>
        <p:spPr bwMode="auto">
          <a:xfrm>
            <a:off x="182563" y="5467350"/>
            <a:ext cx="806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>
                <a:latin typeface="Tahoma" pitchFamily="34" charset="0"/>
                <a:cs typeface="Tahoma" pitchFamily="34" charset="0"/>
              </a:rPr>
              <a:t>Для входа пользователь должен набрать в адресной строке браузера адрес системы и ввести реквизиты доступа, выданные при регистрации в системе. </a:t>
            </a:r>
          </a:p>
        </p:txBody>
      </p:sp>
      <p:sp>
        <p:nvSpPr>
          <p:cNvPr id="41988" name="Прямоугольник 7"/>
          <p:cNvSpPr>
            <a:spLocks noChangeArrowheads="1"/>
          </p:cNvSpPr>
          <p:nvPr/>
        </p:nvSpPr>
        <p:spPr bwMode="auto">
          <a:xfrm>
            <a:off x="250825" y="105251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ru-RU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>
                <a:latin typeface="Tahoma" pitchFamily="34" charset="0"/>
                <a:cs typeface="Tahoma" pitchFamily="34" charset="0"/>
              </a:rPr>
              <a:t>Система реализована в виде веб-приложения, то есть для работы с ней необходим компьютер, подключенный к интернету.</a:t>
            </a:r>
          </a:p>
        </p:txBody>
      </p:sp>
      <p:sp>
        <p:nvSpPr>
          <p:cNvPr id="41989" name="Прямоугольник 8"/>
          <p:cNvSpPr>
            <a:spLocks noChangeArrowheads="1"/>
          </p:cNvSpPr>
          <p:nvPr/>
        </p:nvSpPr>
        <p:spPr bwMode="auto">
          <a:xfrm>
            <a:off x="250825" y="1773238"/>
            <a:ext cx="52562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Wingdings" pitchFamily="2" charset="2"/>
              <a:buChar char="ü"/>
            </a:pPr>
            <a:r>
              <a:rPr lang="ru-RU" altLang="ru-RU">
                <a:latin typeface="Tahoma" pitchFamily="34" charset="0"/>
                <a:cs typeface="Tahoma" pitchFamily="34" charset="0"/>
              </a:rPr>
              <a:t>Работа осуществляется с помощью обычного веб-обозревателя (браузера). Таким образом, пользователю ничего не нужно устанавливать на своем рабочем месте. </a:t>
            </a:r>
          </a:p>
        </p:txBody>
      </p:sp>
      <p:sp>
        <p:nvSpPr>
          <p:cNvPr id="3" name="Овал 2"/>
          <p:cNvSpPr/>
          <p:nvPr/>
        </p:nvSpPr>
        <p:spPr>
          <a:xfrm>
            <a:off x="7019925" y="6381750"/>
            <a:ext cx="1296988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04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smtClean="0"/>
              <a:t>Правовой статус</a:t>
            </a:r>
            <a:endParaRPr lang="en-GB" sz="2400" smtClean="0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79388" y="620713"/>
            <a:ext cx="85693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13.07.2015 № 243-ФЗ                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«О внесении изменений в Закон РФ «О ветеринарии»  и отдельные законодательные акты Российской Федерации»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Приказы Минсельхоза России от 18.12.2015 № 648, № 647, № 646       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 определении перечней  подконтрольной продукции, на которую имеют право проводить оформление ветеринарных сопроводительных документов   ветеринарные  специалисты, а также  участники  оборота подконтрольной продукции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Приказ Минсельхоза России от 27.12.2016 № 589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«Об утверждении ветеринарных правил организации работы по оформлению ВСД, порядка оформления ВСД в электронном виде и порядка оформления ВСД на бумажных носителях»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Постановление Правительства РФ от 07.11.2016 № 1140                                      «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 порядке создания, развития и эксплуатации Федеральной государственной информационной системы в области ветеринарии»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Постановление Правительства РФ от 07.11.2016 № 1145                    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«Об утверждении Правил аттестации специалистов в области ветеринарии»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177800" algn="l"/>
                <a:tab pos="282575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Приказ Минсельхоза России от 03.05.2017 № 212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«Об утверждении формы заявления об аттестации специалистов в области ветеринарии и порядка проведения проверки знаний специалистами в области ветеринарии актов, регламентирующих вопросы осуществления ветеринарной сертификации»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488" y="6381750"/>
            <a:ext cx="1439862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1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3244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в ФГИС определена Порядком  оформления ветеринарных сопроводительных документов в электронной форме, утвержденным приказом Минсельхоза России от  27.12.2016 № 589</a:t>
            </a:r>
          </a:p>
          <a:p>
            <a:pPr algn="just">
              <a:lnSpc>
                <a:spcPct val="80000"/>
              </a:lnSpc>
              <a:buFont typeface="Symbol" pitchFamily="18" charset="2"/>
              <a:buNone/>
            </a:pPr>
            <a:endParaRPr lang="ru-RU" altLang="ru-RU" sz="1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Заявление на получение доступа в ФГИС «Меркурий» направляется оператору ФГИС, т.е. в </a:t>
            </a:r>
            <a:r>
              <a:rPr lang="ru-RU" altLang="ru-RU" sz="1900" b="1" smtClean="0">
                <a:latin typeface="Times New Roman" pitchFamily="18" charset="0"/>
                <a:cs typeface="Times New Roman" pitchFamily="18" charset="0"/>
              </a:rPr>
              <a:t>Управление Россельхознадзора по Кировской области и Удмуртской Республике:</a:t>
            </a:r>
          </a:p>
          <a:p>
            <a:pPr algn="just">
              <a:lnSpc>
                <a:spcPct val="80000"/>
              </a:lnSpc>
            </a:pPr>
            <a:endParaRPr lang="ru-RU" altLang="ru-RU" sz="19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52E65"/>
              </a:buClr>
              <a:buFont typeface="Wingdings" pitchFamily="2" charset="2"/>
              <a:buChar char="Ø"/>
            </a:pPr>
            <a:r>
              <a:rPr lang="ru-RU" altLang="ru-RU" sz="19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610035, Россия, г. Киров, Мелькомбинатовский пр-д, 8, Телефон/Факс:(8332) 54-14-27          </a:t>
            </a:r>
            <a:r>
              <a:rPr lang="ru-RU" altLang="ru-RU" sz="190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altLang="ru-RU" sz="1900" smtClean="0">
                <a:latin typeface="Times New Roman" pitchFamily="18" charset="0"/>
                <a:cs typeface="Times New Roman" pitchFamily="18" charset="0"/>
                <a:hlinkClick r:id="rId2"/>
              </a:rPr>
              <a:t>info@rshn43.ru</a:t>
            </a:r>
            <a:endParaRPr lang="ru-RU" altLang="ru-RU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52E65"/>
              </a:buClr>
              <a:buFont typeface="Wingdings" pitchFamily="2" charset="2"/>
              <a:buChar char="Ø"/>
            </a:pPr>
            <a:r>
              <a:rPr lang="ru-RU" altLang="ru-RU" sz="1900" b="1" u="sng" smtClean="0">
                <a:latin typeface="Times New Roman" pitchFamily="18" charset="0"/>
                <a:cs typeface="Times New Roman" pitchFamily="18" charset="0"/>
              </a:rPr>
              <a:t>отдел ветеринарного надзора</a:t>
            </a:r>
            <a:r>
              <a:rPr lang="ru-RU" altLang="ru-RU" sz="19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610002, г. Киров, ул. Ленина, д. 80а</a:t>
            </a:r>
          </a:p>
          <a:p>
            <a:pPr>
              <a:lnSpc>
                <a:spcPct val="80000"/>
              </a:lnSpc>
              <a:buClr>
                <a:srgbClr val="052E65"/>
              </a:buClr>
              <a:buFont typeface="Symbol" pitchFamily="18" charset="2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Телефон/Факс: (8332) </a:t>
            </a: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64-58-27,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64-88-41,  </a:t>
            </a:r>
            <a:r>
              <a:rPr lang="ru-RU" altLang="ru-RU" sz="1900" smtClean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altLang="ru-RU" sz="1900" smtClean="0">
                <a:latin typeface="Times New Roman" pitchFamily="18" charset="0"/>
                <a:cs typeface="Times New Roman" pitchFamily="18" charset="0"/>
                <a:hlinkClick r:id="rId3"/>
              </a:rPr>
              <a:t>vet.kirov@rshn43.ru</a:t>
            </a:r>
            <a:endParaRPr lang="ru-RU" altLang="ru-RU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52E65"/>
              </a:buClr>
              <a:buFont typeface="Symbol" pitchFamily="18" charset="2"/>
              <a:buNone/>
            </a:pPr>
            <a:endParaRPr lang="ru-RU" altLang="ru-RU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52E65"/>
              </a:buCl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</a:rPr>
              <a:t>Можно подать электронную заявку на регистрацию хозяйствующего субъекта и его поднадзорных объектов через публичную форму регистрации ИС «Цербер» (</a:t>
            </a:r>
            <a:r>
              <a:rPr lang="ru-RU" altLang="ru-RU" sz="2000" u="sng" smtClean="0">
                <a:latin typeface="Times New Roman" pitchFamily="18" charset="0"/>
                <a:hlinkClick r:id="rId4"/>
              </a:rPr>
              <a:t>http://cerberus.vetrf.ru</a:t>
            </a:r>
            <a:r>
              <a:rPr lang="ru-RU" altLang="ru-RU" sz="2000" smtClean="0">
                <a:latin typeface="Times New Roman" pitchFamily="18" charset="0"/>
              </a:rPr>
              <a:t>)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Для получения доступа в ФГИС «Меркурий» необходимо пройти процедуру регистрации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6875463" y="6453188"/>
            <a:ext cx="1512887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олучение доступа в ФГИС «Меркурий» </a:t>
            </a:r>
          </a:p>
        </p:txBody>
      </p:sp>
      <p:sp>
        <p:nvSpPr>
          <p:cNvPr id="5" name="Овал 4"/>
          <p:cNvSpPr/>
          <p:nvPr/>
        </p:nvSpPr>
        <p:spPr>
          <a:xfrm>
            <a:off x="6875463" y="6453188"/>
            <a:ext cx="1512887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59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836613"/>
            <a:ext cx="8642350" cy="561657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>
                <a:latin typeface="Times New Roman" pitchFamily="18" charset="0"/>
              </a:rPr>
              <a:t>Права доступа в ФГИС «Меркурий» </a:t>
            </a:r>
            <a:r>
              <a:rPr lang="ru-RU" altLang="ru-RU" sz="2700" dirty="0" smtClean="0">
                <a:latin typeface="Times New Roman" pitchFamily="18" charset="0"/>
              </a:rPr>
              <a:t>(по приказу № 589)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8642350" cy="507365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</a:rPr>
              <a:t> - Аттестованный специалист –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оформление ВСД по приказу № 647</a:t>
            </a:r>
          </a:p>
          <a:p>
            <a:pPr>
              <a:buFont typeface="Symbol" pitchFamily="18" charset="2"/>
              <a:buNone/>
            </a:pPr>
            <a:endParaRPr lang="ru-RU" altLang="ru-RU" sz="8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</a:rPr>
              <a:t> - Уполномоченное лицо -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</a:rPr>
              <a:t>оформление ВСД по приказу № 646</a:t>
            </a:r>
          </a:p>
          <a:p>
            <a:pPr>
              <a:buFont typeface="Symbol" pitchFamily="18" charset="2"/>
              <a:buNone/>
            </a:pPr>
            <a:endParaRPr lang="ru-RU" altLang="ru-RU" sz="8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</a:rPr>
              <a:t> - Авторизованный заявитель –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</a:rPr>
              <a:t>подача заявок на оформление ВСД   госветврачами</a:t>
            </a:r>
          </a:p>
          <a:p>
            <a:pPr>
              <a:buFont typeface="Symbol" pitchFamily="18" charset="2"/>
              <a:buNone/>
            </a:pPr>
            <a:endParaRPr lang="ru-RU" altLang="ru-RU" sz="8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</a:rPr>
              <a:t>Администратор-ХС –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</a:rPr>
              <a:t>подача заявок на регистрацию новых пользователей хозяйствующего субъекта</a:t>
            </a:r>
          </a:p>
          <a:p>
            <a:pPr>
              <a:buFontTx/>
              <a:buChar char="-"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</a:rPr>
              <a:t>- Гашение сертификатов</a:t>
            </a:r>
          </a:p>
          <a:p>
            <a:pPr>
              <a:buFontTx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</a:rPr>
              <a:t>- Оформление возвратных сертификатов</a:t>
            </a:r>
          </a:p>
          <a:p>
            <a:pPr>
              <a:buFontTx/>
              <a:buChar char="-"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75463" y="6237288"/>
            <a:ext cx="1441450" cy="576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Для использования системы необходим логин и пароль</a:t>
            </a:r>
          </a:p>
        </p:txBody>
      </p:sp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643938" cy="1071563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После регистрации индивидуальному предпринимателю или работнику организации предоставляется логин и пароль для входа в ФГИС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 l="11719" t="22620" r="11719" b="40475"/>
          <a:stretch>
            <a:fillRect/>
          </a:stretch>
        </p:blipFill>
        <p:spPr bwMode="auto">
          <a:xfrm>
            <a:off x="285750" y="2357438"/>
            <a:ext cx="85820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3844542">
            <a:off x="2959101" y="3984625"/>
            <a:ext cx="1071562" cy="4016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386696">
            <a:off x="1856581" y="2499519"/>
            <a:ext cx="1071563" cy="403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118978">
            <a:off x="1585912" y="4440238"/>
            <a:ext cx="1071563" cy="401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19925" y="6381750"/>
            <a:ext cx="1296988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1"/>
          <p:cNvSpPr>
            <a:spLocks noGrp="1"/>
          </p:cNvSpPr>
          <p:nvPr>
            <p:ph idx="1"/>
          </p:nvPr>
        </p:nvSpPr>
        <p:spPr>
          <a:xfrm>
            <a:off x="871538" y="2420938"/>
            <a:ext cx="7408862" cy="3705225"/>
          </a:xfrm>
        </p:spPr>
        <p:txBody>
          <a:bodyPr/>
          <a:lstStyle/>
          <a:p>
            <a:pPr lvl="2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</a:rPr>
              <a:t>- ВСД может быть сформирован ФГИС «Меркурий» автоматически в результате взаимодействия с иной информационной системой через универсальный шлюз Ветис.A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</a:rPr>
              <a:t>PI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6A76AE-5262-4FC8-88A0-902684276E8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/>
          </a:p>
        </p:txBody>
      </p:sp>
      <p:sp>
        <p:nvSpPr>
          <p:cNvPr id="27652" name="Заголовок 3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800225"/>
          </a:xfrm>
        </p:spPr>
        <p:txBody>
          <a:bodyPr rtlCol="0">
            <a:normAutofit fontScale="90000"/>
          </a:bodyPr>
          <a:lstStyle/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Оформление ВСД в ФГИС «Меркурий» может осуществляться    следующими способами:</a:t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1. Можно оформить непосредственно в ФГИС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  «Меркурий», используя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веб-интерфейс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, т.е. 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  вся информация о продукции вносится вручную</a:t>
            </a:r>
            <a:endParaRPr lang="ru-RU" altLang="ru-RU" sz="24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738" y="6237288"/>
            <a:ext cx="11525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04025" y="6416675"/>
            <a:ext cx="1584325" cy="325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81359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B14545-540E-4BFA-AC24-13F66A5D5E0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/>
          </a:p>
        </p:txBody>
      </p:sp>
      <p:sp>
        <p:nvSpPr>
          <p:cNvPr id="27652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22437"/>
          </a:xfrm>
        </p:spPr>
        <p:txBody>
          <a:bodyPr rtlCol="0">
            <a:normAutofit fontScale="90000"/>
          </a:bodyPr>
          <a:lstStyle/>
          <a:p>
            <a:pPr lvl="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Оформление ВСД в ФГИС «Меркурий» может осуществляться    следующими способами:</a:t>
            </a:r>
            <a:b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 2. ВСД может быть сформирован ФГИС «Меркурий» автоматически в результате взаимодействия с иной информационной системой через универсальный шлюз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Ветис.A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</a:rPr>
              <a:t>PI</a:t>
            </a:r>
            <a:endParaRPr lang="ru-RU" altLang="ru-RU" sz="24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738" y="6237288"/>
            <a:ext cx="11525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04025" y="6416675"/>
            <a:ext cx="1584325" cy="325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205038"/>
            <a:ext cx="80645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r>
              <a:rPr lang="ru-RU" altLang="ru-RU" sz="3200" b="1" smtClean="0"/>
              <a:t>Универсальный шлюз Ветис.</a:t>
            </a:r>
            <a:r>
              <a:rPr lang="en-US" altLang="ru-RU" sz="3200" b="1" smtClean="0"/>
              <a:t>API</a:t>
            </a:r>
            <a:endParaRPr lang="ru-RU" alt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871538" y="1268413"/>
            <a:ext cx="7408862" cy="4897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Вариант взаимодействия с системой «Меркурий» – интеграция с внешними информационными системами (информационные системы хозяйствующих субъектов или информационные системы, автоматизирующие деятельность ветеринарных служб).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Шлюз позволяет сторонним информационным системам передавать информацию, необходимую для формирования электронных ветеринарных сертификатов в Меркурий и получать информацию об оформленных электронных сертификатах из Меркурия.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Эти возможности обеспечивают оформление Меркурием проектов ветеринарных сертификатов в полуавтоматическом и формирование ветеринарных сертификатов в автоматическом режиме на основе данных, передаваемых складскими и иными информационными системами хозяйствующих субъектов, в которых содержится информация о перемещениях подконтрольных грузов. 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</a:pP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Для реализации этих возможностей информационные системы хозяйствующих субъектов должны передавать информацию в Меркурий и посылать запросы на получение информации из Меркурия по определенным правилам – по тем, по которым работает </a:t>
            </a:r>
            <a:r>
              <a:rPr lang="ru-RU" altLang="ru-RU" sz="1700" b="1" smtClean="0">
                <a:solidFill>
                  <a:schemeClr val="tx1"/>
                </a:solidFill>
                <a:latin typeface="Times New Roman" pitchFamily="18" charset="0"/>
              </a:rPr>
              <a:t>универсальный шлюз</a:t>
            </a:r>
            <a:r>
              <a:rPr lang="ru-RU" altLang="ru-RU" sz="1700" smtClean="0">
                <a:solidFill>
                  <a:schemeClr val="tx1"/>
                </a:solidFill>
                <a:latin typeface="Times New Roman" pitchFamily="18" charset="0"/>
              </a:rPr>
              <a:t>. Для этого во внешних информационных системах нужно создать клиентские модули, которые будут «переводить» сообщения и запросы этих систем на язык, понятный Меркурию.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</a:pPr>
            <a:endParaRPr lang="ru-RU" altLang="ru-RU" sz="17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7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164138" y="6249988"/>
            <a:ext cx="37861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4BC579A-2572-4A4F-99AA-BB279CC5DB48}" type="slidenum">
              <a:rPr lang="en-GB" altLang="ru-RU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ru-RU"/>
          </a:p>
        </p:txBody>
      </p:sp>
      <p:sp>
        <p:nvSpPr>
          <p:cNvPr id="2" name="Овал 1"/>
          <p:cNvSpPr/>
          <p:nvPr/>
        </p:nvSpPr>
        <p:spPr>
          <a:xfrm>
            <a:off x="7019925" y="6381750"/>
            <a:ext cx="1296988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ru-RU" altLang="ru-RU" sz="2400" smtClean="0"/>
              <a:t>Интеграция с ФГИС «Меркурий»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9325" cy="4784725"/>
          </a:xfrm>
        </p:spPr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</a:rPr>
              <a:t>ООО «</a:t>
            </a:r>
            <a:r>
              <a:rPr lang="ru-RU" altLang="ru-RU" b="1" dirty="0" err="1" smtClean="0">
                <a:latin typeface="Times New Roman" pitchFamily="18" charset="0"/>
              </a:rPr>
              <a:t>Визард-Софт</a:t>
            </a:r>
            <a:r>
              <a:rPr lang="ru-RU" altLang="ru-RU" b="1" dirty="0" smtClean="0">
                <a:latin typeface="Times New Roman" pitchFamily="18" charset="0"/>
              </a:rPr>
              <a:t>», г. Тверь, </a:t>
            </a:r>
            <a:r>
              <a:rPr lang="ru-RU" altLang="ru-RU" b="1" dirty="0" err="1" smtClean="0">
                <a:latin typeface="Times New Roman" pitchFamily="18" charset="0"/>
              </a:rPr>
              <a:t>пр-т</a:t>
            </a:r>
            <a:r>
              <a:rPr lang="ru-RU" altLang="ru-RU" b="1" dirty="0" smtClean="0">
                <a:latin typeface="Times New Roman" pitchFamily="18" charset="0"/>
              </a:rPr>
              <a:t> Чайковского, д. 23, тел: +7(4822) 65-58-57, </a:t>
            </a:r>
            <a:r>
              <a:rPr lang="ru-RU" altLang="ru-RU" dirty="0" err="1" smtClean="0">
                <a:latin typeface="Times New Roman" pitchFamily="18" charset="0"/>
              </a:rPr>
              <a:t>Email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  <a:r>
              <a:rPr lang="en-US" altLang="ru-RU" dirty="0" smtClean="0">
                <a:latin typeface="Times New Roman" pitchFamily="18" charset="0"/>
              </a:rPr>
              <a:t>mercury</a:t>
            </a:r>
            <a:r>
              <a:rPr lang="ru-RU" altLang="ru-RU" dirty="0" smtClean="0">
                <a:latin typeface="Times New Roman" pitchFamily="18" charset="0"/>
              </a:rPr>
              <a:t>1</a:t>
            </a:r>
            <a:r>
              <a:rPr lang="en-US" altLang="ru-RU" dirty="0" smtClean="0">
                <a:latin typeface="Times New Roman" pitchFamily="18" charset="0"/>
              </a:rPr>
              <a:t>c</a:t>
            </a:r>
            <a:r>
              <a:rPr lang="ru-RU" altLang="ru-RU" dirty="0" smtClean="0">
                <a:latin typeface="Times New Roman" pitchFamily="18" charset="0"/>
              </a:rPr>
              <a:t>@</a:t>
            </a:r>
            <a:r>
              <a:rPr lang="en-US" altLang="ru-RU" dirty="0" err="1" smtClean="0">
                <a:latin typeface="Times New Roman" pitchFamily="18" charset="0"/>
              </a:rPr>
              <a:t>wizardc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r>
              <a:rPr lang="en-US" altLang="ru-RU" dirty="0" err="1" smtClean="0">
                <a:latin typeface="Times New Roman" pitchFamily="18" charset="0"/>
              </a:rPr>
              <a:t>ru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1000" dirty="0" smtClean="0">
              <a:latin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</a:rPr>
              <a:t>1С:Предприятие 8. «Управление ветеринарными сертификатами»</a:t>
            </a:r>
            <a:r>
              <a:rPr lang="ru-RU" altLang="ru-RU" dirty="0" smtClean="0">
                <a:latin typeface="Times New Roman" pitchFamily="18" charset="0"/>
              </a:rPr>
              <a:t>   партнер-разработчик компания "АСБК софт"   тел.: 8-800-234-01-15; адрес электронной почты:    </a:t>
            </a:r>
            <a:r>
              <a:rPr lang="ru-RU" altLang="ru-RU" dirty="0" err="1" smtClean="0">
                <a:latin typeface="Times New Roman" pitchFamily="18" charset="0"/>
                <a:hlinkClick r:id="rId2"/>
              </a:rPr>
              <a:t>vet-sert@asbc.ru</a:t>
            </a:r>
            <a:endParaRPr lang="ru-RU" altLang="ru-RU" dirty="0" smtClean="0">
              <a:latin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900" dirty="0" smtClean="0">
              <a:latin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</a:rPr>
              <a:t>Компания «Агама», </a:t>
            </a:r>
            <a:r>
              <a:rPr lang="ru-RU" altLang="ru-RU" dirty="0" smtClean="0">
                <a:latin typeface="Times New Roman" pitchFamily="18" charset="0"/>
              </a:rPr>
              <a:t>88002344277, </a:t>
            </a:r>
            <a:r>
              <a:rPr lang="ru-RU" altLang="ru-RU" dirty="0" err="1" smtClean="0">
                <a:latin typeface="Times New Roman" pitchFamily="18" charset="0"/>
              </a:rPr>
              <a:t>Email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  <a:r>
              <a:rPr lang="en-US" altLang="ru-RU" dirty="0" smtClean="0">
                <a:latin typeface="Times New Roman" pitchFamily="18" charset="0"/>
              </a:rPr>
              <a:t>mercury</a:t>
            </a:r>
            <a:r>
              <a:rPr lang="ru-RU" altLang="ru-RU" dirty="0" smtClean="0">
                <a:latin typeface="Times New Roman" pitchFamily="18" charset="0"/>
              </a:rPr>
              <a:t>@</a:t>
            </a:r>
            <a:r>
              <a:rPr lang="en-US" altLang="ru-RU" dirty="0" smtClean="0">
                <a:latin typeface="Times New Roman" pitchFamily="18" charset="0"/>
              </a:rPr>
              <a:t>agama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r>
              <a:rPr lang="en-US" altLang="ru-RU" dirty="0" smtClean="0">
                <a:latin typeface="Times New Roman" pitchFamily="18" charset="0"/>
              </a:rPr>
              <a:t>info</a:t>
            </a:r>
            <a:r>
              <a:rPr lang="ru-RU" altLang="ru-RU" dirty="0" smtClean="0"/>
              <a:t> 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1000" dirty="0" smtClean="0"/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</a:rPr>
              <a:t>ООО «Матрица», </a:t>
            </a:r>
            <a:r>
              <a:rPr lang="ru-RU" altLang="ru-RU" dirty="0" smtClean="0">
                <a:latin typeface="Times New Roman" pitchFamily="18" charset="0"/>
              </a:rPr>
              <a:t>г. Белгород, ул. Королева, д. 2а, офис 203, тел:(4722) 585-410, (4722) 52-87-11, 585-410, 52-87-11,        E-mail:</a:t>
            </a:r>
            <a:r>
              <a:rPr lang="ru-RU" altLang="ru-RU" dirty="0" smtClean="0">
                <a:latin typeface="Times New Roman" pitchFamily="18" charset="0"/>
                <a:hlinkClick r:id="rId3"/>
              </a:rPr>
              <a:t>info@matrix24.ru</a:t>
            </a:r>
            <a:r>
              <a:rPr lang="ru-RU" altLang="ru-RU" dirty="0" smtClean="0">
                <a:latin typeface="Times New Roman" pitchFamily="18" charset="0"/>
              </a:rPr>
              <a:t>       и  другие</a:t>
            </a:r>
          </a:p>
        </p:txBody>
      </p:sp>
      <p:sp>
        <p:nvSpPr>
          <p:cNvPr id="2" name="Овал 1"/>
          <p:cNvSpPr/>
          <p:nvPr/>
        </p:nvSpPr>
        <p:spPr>
          <a:xfrm>
            <a:off x="6948488" y="6453188"/>
            <a:ext cx="1368425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04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68413"/>
            <a:ext cx="83534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25538"/>
            <a:ext cx="871378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Номер слайда 2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2E5E54E-0BEA-4B83-B393-446A8F491F45}" type="slidenum">
              <a:rPr lang="ru-RU" altLang="ru-RU" sz="1000">
                <a:solidFill>
                  <a:schemeClr val="tx2"/>
                </a:solidFill>
                <a:latin typeface="Candara" pitchFamily="34" charset="0"/>
              </a:rPr>
              <a:pPr algn="ctr"/>
              <a:t>28</a:t>
            </a:fld>
            <a:endParaRPr lang="ru-RU" alt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5222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63" y="338138"/>
            <a:ext cx="8186737" cy="1304925"/>
          </a:xfrm>
        </p:spPr>
        <p:txBody>
          <a:bodyPr/>
          <a:lstStyle/>
          <a:p>
            <a:pPr algn="l"/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первых шагах в проектах интеграции с ФГИС Меркурий» </a:t>
            </a:r>
            <a:b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 Россельхознадзора, Новости </a:t>
            </a:r>
            <a:r>
              <a:rPr lang="ru-RU" alt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января 2017 г.</a:t>
            </a: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7858125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75" y="6350"/>
            <a:ext cx="8072462" cy="1071546"/>
          </a:xfrm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ФГИС «Меркурий»</a:t>
            </a:r>
            <a:endParaRPr lang="ru-RU" dirty="0"/>
          </a:p>
        </p:txBody>
      </p:sp>
      <p:graphicFrame>
        <p:nvGraphicFramePr>
          <p:cNvPr id="87056" name="Object 16"/>
          <p:cNvGraphicFramePr>
            <a:graphicFrameLocks noChangeAspect="1"/>
          </p:cNvGraphicFramePr>
          <p:nvPr/>
        </p:nvGraphicFramePr>
        <p:xfrm>
          <a:off x="4429125" y="862013"/>
          <a:ext cx="4572000" cy="5995987"/>
        </p:xfrm>
        <a:graphic>
          <a:graphicData uri="http://schemas.openxmlformats.org/presentationml/2006/ole">
            <p:oleObj spid="_x0000_s87056" name="Acrobat Document" r:id="rId3" imgW="6693480" imgH="9461160" progId="">
              <p:embed/>
            </p:oleObj>
          </a:graphicData>
        </a:graphic>
      </p:graphicFrame>
      <p:graphicFrame>
        <p:nvGraphicFramePr>
          <p:cNvPr id="87057" name="Object 17"/>
          <p:cNvGraphicFramePr>
            <a:graphicFrameLocks noGrp="1" noChangeAspect="1"/>
          </p:cNvGraphicFramePr>
          <p:nvPr>
            <p:ph idx="4294967295"/>
          </p:nvPr>
        </p:nvGraphicFramePr>
        <p:xfrm>
          <a:off x="214313" y="900113"/>
          <a:ext cx="4214812" cy="5957887"/>
        </p:xfrm>
        <a:graphic>
          <a:graphicData uri="http://schemas.openxmlformats.org/presentationml/2006/ole">
            <p:oleObj spid="_x0000_s87057" name="Acrobat Document" r:id="rId4" imgW="6693480" imgH="9461160" progId="">
              <p:embed/>
            </p:oleObj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23850" y="1428750"/>
            <a:ext cx="8640763" cy="4808538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* С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</a:rPr>
              <a:t>01.01.2018 оформление ветеринарных сопроводительных документов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будет производиться только в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</a:rPr>
              <a:t>электронной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форме.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 С 01.01.2018 будет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перечень продукции, на которую необходимо оформлять ВСД (готовая молочная продукция, готовые или консервированные продукты из мяса, мясных субпродуктов, рыбы, макаронные изделия с мясной или рыбной начинкой, супы и бульоны готовые и пр.).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1000" b="1" dirty="0" smtClean="0">
              <a:latin typeface="Times New Roman" pitchFamily="18" charset="0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</a:rPr>
              <a:t>Д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01.01.2018 оформление ветеринарных сопроводительных документов на подконтрольные товары, на которые до дня вступления в силу настоящего Федерального закона ветеринарные сопроводительные документы не оформлялись, не производится или производится в электронной форме по желанию собственника этих подконтрольных товаров.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До 01.01.2018 оформление ветеринарных сопроводительных документов может производиться как на бумажном носителе, так и в электронном виде 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200" b="1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Федеральный закон Российской Федерации от 13.07.2015 № 243-ФЗ            «О внесении изменений в Закон РФ «О ветеринарии»  и отдельные законодательные акты Российской Федерации»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2950" y="6453188"/>
            <a:ext cx="1223963" cy="288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229600" cy="15779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Формы печати ВСД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(сжатое с расширенной информацией  и сжатое)</a:t>
            </a:r>
            <a:b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сжатое)</a:t>
            </a:r>
          </a:p>
        </p:txBody>
      </p:sp>
      <p:sp>
        <p:nvSpPr>
          <p:cNvPr id="5" name="Овал 4"/>
          <p:cNvSpPr/>
          <p:nvPr/>
        </p:nvSpPr>
        <p:spPr>
          <a:xfrm>
            <a:off x="6804025" y="6381750"/>
            <a:ext cx="1584325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633" t="9540" r="12025" b="60306"/>
          <a:stretch>
            <a:fillRect/>
          </a:stretch>
        </p:blipFill>
        <p:spPr>
          <a:xfrm>
            <a:off x="468313" y="1989138"/>
            <a:ext cx="8399462" cy="2160587"/>
          </a:xfrm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3"/>
          <a:srcRect l="9193" t="9320" r="9193" b="50172"/>
          <a:stretch>
            <a:fillRect/>
          </a:stretch>
        </p:blipFill>
        <p:spPr bwMode="auto">
          <a:xfrm>
            <a:off x="468313" y="4149725"/>
            <a:ext cx="835183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20713"/>
            <a:ext cx="4632325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подлинности электронных ВСД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700" dirty="0" smtClean="0">
              <a:solidFill>
                <a:schemeClr val="bg1"/>
              </a:solidFill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04775" y="1268413"/>
            <a:ext cx="4464050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Каждому электронному ВСД присваивается уникальный идентификатор (код), позволяющий однозначно идентифицировать партию груза, на которую оформлен  ВСД</a:t>
            </a:r>
          </a:p>
          <a:p>
            <a:pPr algn="just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1600" b="1">
                <a:latin typeface="Times New Roman" pitchFamily="18" charset="0"/>
                <a:cs typeface="Times New Roman" pitchFamily="18" charset="0"/>
              </a:rPr>
              <a:t>A71F-2F68-6486-4FC3-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CE9-C9C7-D6D8-AC3A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упрощения проверки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ВСД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форму печати наносится специальный бар-код, позволяющий проверить подлинность без необходимости ручного ввода кода. Для этого нужно лишь устройство, способное считывать информацию с бар-кода.</a:t>
            </a:r>
          </a:p>
          <a:p>
            <a:pPr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00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89092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700" y="5459413"/>
            <a:ext cx="29511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7"/>
          <p:cNvPicPr>
            <a:picLocks noChangeAspect="1" noChangeArrowheads="1"/>
          </p:cNvPicPr>
          <p:nvPr/>
        </p:nvPicPr>
        <p:blipFill>
          <a:blip r:embed="rId4"/>
          <a:srcRect l="15314" t="12794" r="13962" b="4674"/>
          <a:stretch>
            <a:fillRect/>
          </a:stretch>
        </p:blipFill>
        <p:spPr bwMode="auto">
          <a:xfrm>
            <a:off x="4859338" y="485775"/>
            <a:ext cx="3941762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948488" y="6165850"/>
            <a:ext cx="1511300" cy="692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19206" cy="187220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заинтересованное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проверить подлинность и статус ВСД,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подсистему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подлинности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ВСД с публичным доступом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http://mercury.vetrf.ru/pub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доступ к указанным данным осуществляется по уникальному идентификационному номеру ветеринарного документа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://mercu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ry.vetrf.ru/pub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75463" y="6429375"/>
            <a:ext cx="1512887" cy="312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113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133600"/>
            <a:ext cx="7632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Гашение ВСД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>
          <a:xfrm>
            <a:off x="827088" y="1052513"/>
            <a:ext cx="7661275" cy="5472112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</a:rPr>
              <a:t>   *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гашение ВСД должно осуществляться в течение 1 рабочего </a:t>
            </a:r>
          </a:p>
          <a:p>
            <a:pPr>
              <a:buFont typeface="Symbol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дня  после  доставки  и  приемки  подконтрольного товара  в </a:t>
            </a:r>
          </a:p>
          <a:p>
            <a:pPr>
              <a:buFont typeface="Symbol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месте назначения пользователем с правом доступа «гашение сертификатов»</a:t>
            </a:r>
          </a:p>
          <a:p>
            <a:pPr>
              <a:buFont typeface="Symbol" pitchFamily="18" charset="2"/>
              <a:buNone/>
            </a:pPr>
            <a:r>
              <a:rPr lang="ru-RU" sz="2000" smtClean="0"/>
              <a:t>      </a:t>
            </a:r>
          </a:p>
          <a:p>
            <a:pPr>
              <a:buFont typeface="Symbol" pitchFamily="18" charset="2"/>
              <a:buNone/>
            </a:pPr>
            <a:r>
              <a:rPr lang="ru-RU" sz="2000" smtClean="0"/>
              <a:t>     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общественного питания, школы, детские сады, больницы, интернаты, магазины – гашение ВСД самостоятельно (получить доступ с правом гашения сертификатов)</a:t>
            </a:r>
          </a:p>
          <a:p>
            <a:pPr>
              <a:buFont typeface="Symbol" pitchFamily="18" charset="2"/>
              <a:buNone/>
            </a:pP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092950" y="6381750"/>
            <a:ext cx="1223963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3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адрес: </a:t>
            </a:r>
            <a:r>
              <a:rPr lang="en-US" sz="2400" dirty="0"/>
              <a:t>https://mercury.vetrf.ru/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help.vetrf.ru/wiki/</a:t>
            </a:r>
            <a:r>
              <a:rPr lang="ru-RU" sz="2400" smtClean="0"/>
              <a:t>Автоматизированная_система_Меркурий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1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" t="6529" r="1884" b="4343"/>
          <a:stretch>
            <a:fillRect/>
          </a:stretch>
        </p:blipFill>
        <p:spPr>
          <a:xfrm>
            <a:off x="250825" y="1584325"/>
            <a:ext cx="8388350" cy="4356100"/>
          </a:xfrm>
        </p:spPr>
      </p:pic>
      <p:sp>
        <p:nvSpPr>
          <p:cNvPr id="5" name="Овал 4"/>
          <p:cNvSpPr/>
          <p:nvPr/>
        </p:nvSpPr>
        <p:spPr>
          <a:xfrm>
            <a:off x="6875463" y="6453188"/>
            <a:ext cx="1512887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09" name="Group 7"/>
          <p:cNvGrpSpPr>
            <a:grpSpLocks/>
          </p:cNvGrpSpPr>
          <p:nvPr/>
        </p:nvGrpSpPr>
        <p:grpSpPr bwMode="auto">
          <a:xfrm>
            <a:off x="179388" y="908050"/>
            <a:ext cx="8785225" cy="5761038"/>
            <a:chOff x="113" y="572"/>
            <a:chExt cx="5534" cy="3629"/>
          </a:xfrm>
        </p:grpSpPr>
        <p:sp>
          <p:nvSpPr>
            <p:cNvPr id="94219" name="Rectangle 4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ru-RU" altLang="ru-RU" sz="2800" b="1">
                  <a:latin typeface="Times New Roman" pitchFamily="18" charset="0"/>
                  <a:cs typeface="Times New Roman" pitchFamily="18" charset="0"/>
                </a:rPr>
                <a:t>План мероприятий </a:t>
              </a:r>
              <a:br>
                <a:rPr lang="ru-RU" altLang="ru-RU" sz="2800" b="1"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2800" b="1">
                  <a:latin typeface="Times New Roman" pitchFamily="18" charset="0"/>
                  <a:cs typeface="Times New Roman" pitchFamily="18" charset="0"/>
                </a:rPr>
                <a:t>по переходу предприятий молочной и мясной отраслей Кировской области на электронную ветеринарную сертификацию в 2017 году</a:t>
              </a:r>
            </a:p>
          </p:txBody>
        </p:sp>
        <p:pic>
          <p:nvPicPr>
            <p:cNvPr id="9422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210" name="Group 8"/>
          <p:cNvGrpSpPr>
            <a:grpSpLocks/>
          </p:cNvGrpSpPr>
          <p:nvPr/>
        </p:nvGrpSpPr>
        <p:grpSpPr bwMode="auto">
          <a:xfrm>
            <a:off x="179388" y="908050"/>
            <a:ext cx="8785225" cy="5761038"/>
            <a:chOff x="113" y="572"/>
            <a:chExt cx="5534" cy="3629"/>
          </a:xfrm>
        </p:grpSpPr>
        <p:sp>
          <p:nvSpPr>
            <p:cNvPr id="94217" name="Rectangle 9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ru-RU" altLang="ru-RU" sz="2800" b="1">
                  <a:latin typeface="Times New Roman" pitchFamily="18" charset="0"/>
                  <a:cs typeface="Times New Roman" pitchFamily="18" charset="0"/>
                </a:rPr>
                <a:t>План мероприятий </a:t>
              </a:r>
              <a:br>
                <a:rPr lang="ru-RU" altLang="ru-RU" sz="2800" b="1"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2800" b="1">
                  <a:latin typeface="Times New Roman" pitchFamily="18" charset="0"/>
                  <a:cs typeface="Times New Roman" pitchFamily="18" charset="0"/>
                </a:rPr>
                <a:t>по переходу предприятий молочной и мясной отраслей Кировской области на электронную ветеринарную сертификацию в 2017 году</a:t>
              </a:r>
            </a:p>
          </p:txBody>
        </p:sp>
        <p:pic>
          <p:nvPicPr>
            <p:cNvPr id="9421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211" name="Group 11"/>
          <p:cNvGrpSpPr>
            <a:grpSpLocks/>
          </p:cNvGrpSpPr>
          <p:nvPr/>
        </p:nvGrpSpPr>
        <p:grpSpPr bwMode="auto">
          <a:xfrm>
            <a:off x="179388" y="908050"/>
            <a:ext cx="8785225" cy="5761038"/>
            <a:chOff x="113" y="572"/>
            <a:chExt cx="5534" cy="3629"/>
          </a:xfrm>
        </p:grpSpPr>
        <p:sp>
          <p:nvSpPr>
            <p:cNvPr id="94215" name="Rectangle 12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ru-RU" alt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4216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212" name="Group 14"/>
          <p:cNvGrpSpPr>
            <a:grpSpLocks/>
          </p:cNvGrpSpPr>
          <p:nvPr/>
        </p:nvGrpSpPr>
        <p:grpSpPr bwMode="auto">
          <a:xfrm>
            <a:off x="179388" y="908050"/>
            <a:ext cx="8785225" cy="5761038"/>
            <a:chOff x="113" y="572"/>
            <a:chExt cx="5534" cy="3629"/>
          </a:xfrm>
        </p:grpSpPr>
        <p:sp>
          <p:nvSpPr>
            <p:cNvPr id="94213" name="Rectangle 15"/>
            <p:cNvSpPr>
              <a:spLocks/>
            </p:cNvSpPr>
            <p:nvPr/>
          </p:nvSpPr>
          <p:spPr bwMode="auto">
            <a:xfrm>
              <a:off x="113" y="572"/>
              <a:ext cx="553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ru-RU" alt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4214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1298"/>
              <a:ext cx="4491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</a:rPr>
              <a:t>ЭВС от производителя (хозяйство) до перерабатывающего предприятия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496300" cy="4929188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</a:rPr>
              <a:t>Сельхозтоваропрозводитель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1000" dirty="0" smtClean="0">
              <a:latin typeface="Times New Roman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-  Анализирует необходимое количество рабочих мест и сотрудников для оформления ВСД в ФГИС «Меркурий»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 smtClean="0">
                <a:latin typeface="Times New Roman" pitchFamily="18" charset="0"/>
              </a:rPr>
              <a:t>Определяет работника (работников) хозяйства, кому будет дано право оформлять ВСД в ФГИС «Меркурий»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-  Получает  доступ в ФГИС «Меркурий»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 smtClean="0">
                <a:latin typeface="Times New Roman" pitchFamily="18" charset="0"/>
              </a:rPr>
              <a:t>Организует рабочее место для оформления ВСД с установкой компьютера и интернета 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 smtClean="0">
                <a:latin typeface="Times New Roman" pitchFamily="18" charset="0"/>
              </a:rPr>
              <a:t>Обучает специалистов хозяйства работе в ФГИС «Меркурий»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Получение доступа к учебной версии ФГИС «Меркурий» для освоения способов оформления ветеринарных сертификатов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fsvps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		Переход на оформление ВСД в ФГИС «Меркурий» специалистом (специалистами) хозяйства на предприятия по переработке запланирован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     на 3 – 4 квартал 2017 года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2000" dirty="0" smtClean="0">
              <a:latin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75463" y="6453188"/>
            <a:ext cx="144145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</a:rPr>
              <a:t>ЭВС: переработка и перемещение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Необходимо: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827088" y="1052513"/>
            <a:ext cx="7661275" cy="5472112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 *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Выбрать способ взаимодействия с ФГИС «Меркурий»: веб-интерфейс или интеграционный шлюз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Ветис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.API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alt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Крупные  и средние производители – интеграция учетной системы с ФГИС «Меркурий» через универсальный шлюз для автоматического оформления производственных и транспортных ВСД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Мелкие предприятия – оформление  вручную заявок / ВСД   непосредственно в интерфейсе системы «Меркурий»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Проанализировать необходимое количество рабочих мест для оформления ВСД и количество сотрудников, кому будет дан доступ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Определить, кому будет дана роль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Администратор.ХС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Для освоения способов оформления ветеринарных сертификатов   получить доступ к учебной версии ФГИС «Меркурий»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технической поддержки: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fsvps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(или) шлюзу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Ветис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api@vetrf.ru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Овал 1"/>
          <p:cNvSpPr/>
          <p:nvPr/>
        </p:nvSpPr>
        <p:spPr>
          <a:xfrm>
            <a:off x="7092950" y="6381750"/>
            <a:ext cx="1223963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</a:rPr>
              <a:t>ЭВС: магазины, общественное питание,                     учреждения образования, здравоохранения, соцразвития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496300" cy="4929188"/>
          </a:xfrm>
        </p:spPr>
        <p:txBody>
          <a:bodyPr rtlCol="0">
            <a:normAutofit fontScale="77500" lnSpcReduction="20000"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1000" dirty="0" smtClean="0">
              <a:latin typeface="Times New Roman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</a:rPr>
              <a:t>Анализируют необходимое количество рабочих мест и сотрудников для получения доступа в ФГИС «Меркурий» с ролью «Гашение» и «Оформление возвратных сертификатов»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</a:rPr>
              <a:t>Определяют работника (работников) кому будет дана роль «Администратор Хозяйствующий субъект»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</a:rPr>
              <a:t>Регистрируются и получают  доступ в ФГИС «Меркурий»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</a:rPr>
              <a:t>Организуют рабочее место для оформления ВСД с установкой компьютера и интернета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</a:rPr>
              <a:t>Обучают специалистов хозяйства работе в ФГИС «Меркурий»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ru-RU" altLang="ru-RU" sz="2000" dirty="0" smtClean="0"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		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2000" dirty="0" smtClean="0">
              <a:latin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75463" y="6453188"/>
            <a:ext cx="144145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3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адрес: </a:t>
            </a:r>
            <a:r>
              <a:rPr lang="en-US" sz="2400" dirty="0"/>
              <a:t>https://mercury.vetrf.ru/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help.vetrf.ru/wiki/</a:t>
            </a:r>
            <a:r>
              <a:rPr lang="ru-RU" sz="2400" smtClean="0"/>
              <a:t>Автоматизированная_система_Меркурий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" t="6529" r="1884" b="4343"/>
          <a:stretch>
            <a:fillRect/>
          </a:stretch>
        </p:blipFill>
        <p:spPr>
          <a:xfrm>
            <a:off x="250825" y="1584325"/>
            <a:ext cx="8388350" cy="4356100"/>
          </a:xfrm>
        </p:spPr>
      </p:pic>
      <p:sp>
        <p:nvSpPr>
          <p:cNvPr id="5" name="Овал 4"/>
          <p:cNvSpPr/>
          <p:nvPr/>
        </p:nvSpPr>
        <p:spPr>
          <a:xfrm>
            <a:off x="6875463" y="6453188"/>
            <a:ext cx="1512887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/>
          <a:lstStyle/>
          <a:p>
            <a:pPr algn="just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18.12.2015 № 648      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подконтрольных товаров, подлежащих сопровождению ветеринарными сопроводительными документами»  </a:t>
            </a:r>
            <a:endParaRPr lang="ru-RU" alt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 descr="https://minjust.consultant.ru/files/18306/preview/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205038"/>
            <a:ext cx="4103687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6109" y="2967335"/>
            <a:ext cx="6971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2588" y="6092825"/>
            <a:ext cx="17272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/>
          <a:lstStyle/>
          <a:p>
            <a:pPr algn="just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18.12.2015 № 648      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подконтрольных товаров, подлежащих сопровождению ветеринарными сопроводительными документами»  </a:t>
            </a:r>
            <a:endParaRPr lang="ru-RU" alt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 descr="https://minjust.consultant.ru/files/18306/preview/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205038"/>
            <a:ext cx="4103687" cy="4368800"/>
          </a:xfrm>
        </p:spPr>
      </p:pic>
      <p:pic>
        <p:nvPicPr>
          <p:cNvPr id="5" name="Picture 4" descr="C:\Users\Zapfkiel\Downloads\18306_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35" y="1988840"/>
            <a:ext cx="862132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/>
          <a:lstStyle/>
          <a:p>
            <a:pPr algn="just"/>
            <a:endParaRPr lang="ru-RU" alt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2" descr="C:\Users\Zapfkiel\Downloads\18306_000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5188" y="2674938"/>
            <a:ext cx="4881562" cy="3451225"/>
          </a:xfrm>
        </p:spPr>
      </p:pic>
      <p:pic>
        <p:nvPicPr>
          <p:cNvPr id="23556" name="Picture 3" descr="C:\Users\Zapfkiel\Downloads\18306_0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60350"/>
            <a:ext cx="86201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/>
          <a:lstStyle/>
          <a:p>
            <a:pPr algn="just"/>
            <a:endParaRPr lang="ru-RU" alt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 descr="C:\Users\Zapfkiel\Downloads\18306_0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60350"/>
            <a:ext cx="86201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73AC-6455-4FCE-B65A-6E9E994D48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560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 descr="C:\Users\Zapfkiel\Downloads\18306_0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60350"/>
            <a:ext cx="86201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803525"/>
          </a:xfrm>
        </p:spPr>
        <p:txBody>
          <a:bodyPr/>
          <a:lstStyle/>
          <a:p>
            <a:pPr algn="just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27.12.2016 № 589      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Ветеринарных правил организации работы по оформлению ветеринарных сопроводительных документов, Порядка оформления ветеринарных сопроводительных документов в электронной форме и Порядка оформления ветеринарных сопроводительных документов на бумажных носителях»  </a:t>
            </a:r>
            <a:endParaRPr lang="ru-RU" alt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19925" y="6381750"/>
            <a:ext cx="1368425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281" t="13780" r="14388" b="3937"/>
          <a:stretch>
            <a:fillRect/>
          </a:stretch>
        </p:blipFill>
        <p:spPr>
          <a:xfrm>
            <a:off x="1708150" y="3130550"/>
            <a:ext cx="5384800" cy="344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7272</TotalTime>
  <Words>1934</Words>
  <Application>Microsoft Office PowerPoint</Application>
  <PresentationFormat>Экран (4:3)</PresentationFormat>
  <Paragraphs>267</Paragraphs>
  <Slides>40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5" baseType="lpstr">
      <vt:lpstr>Candara</vt:lpstr>
      <vt:lpstr>Arial</vt:lpstr>
      <vt:lpstr>Symbol</vt:lpstr>
      <vt:lpstr>Calibri</vt:lpstr>
      <vt:lpstr>Tahoma</vt:lpstr>
      <vt:lpstr>Times New Roman</vt:lpstr>
      <vt:lpstr>Wingdings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Acrobat Document</vt:lpstr>
      <vt:lpstr>   Электронная ветеринарная сертификация. ФГИС «Меркурий»         Киров-2017 год</vt:lpstr>
      <vt:lpstr>Правовой статус</vt:lpstr>
      <vt:lpstr>Федеральный закон Российской Федерации от 13.07.2015 № 243-ФЗ            «О внесении изменений в Закон РФ «О ветеринарии»  и отдельные законодательные акты Российской Федерации» </vt:lpstr>
      <vt:lpstr>       Приказ Минсельхоза России от 18.12.2015 № 648       «Об утверждении Перечня подконтрольных товаров, подлежащих сопровождению ветеринарными сопроводительными документами»  </vt:lpstr>
      <vt:lpstr>       Приказ Минсельхоза России от 18.12.2015 № 648       «Об утверждении Перечня подконтрольных товаров, подлежащих сопровождению ветеринарными сопроводительными документами»  </vt:lpstr>
      <vt:lpstr>Слайд 6</vt:lpstr>
      <vt:lpstr>Слайд 7</vt:lpstr>
      <vt:lpstr>Слайд 8</vt:lpstr>
      <vt:lpstr>       Приказ Минсельхоза России от 27.12.2016 № 589       «Об утверждении Ветеринарных правил организации работы по оформлению ветеринарных сопроводительных документов, Порядка оформления ветеринарных сопроводительных документов в электронной форме и Порядка оформления ветеринарных сопроводительных документов на бумажных носителях»  </vt:lpstr>
      <vt:lpstr>Оформление ветеринарных сопроводительных документов (ВСД) осуществляется при: </vt:lpstr>
      <vt:lpstr> Оформление ВСД могут осуществлять:   Уполномоченные лица органов и учреждений, входящих в систему Государственной ветеринарной службы - на подконтрольные товары, включенные в Перечень, утвержденный приказом Минсельхоза России № 648 от 18.12.2015  </vt:lpstr>
      <vt:lpstr>Аттестованные ветеринарные специалисты, не являющиеся уполномоченными лицами органов и учреждений, входящих в систему Государственной ветеринарной службы - на подконтрольные товары, включенные в Перечень, утвержденный приказом Минсельхоза России                   № 647 от 18.12.2015 </vt:lpstr>
      <vt:lpstr>Уполномоченные лица организаций и индивидуальные предприниматели, являющиеся производителями подконтрольных товаров и (или) участниками оборота подконтрольных товаров - на товары, включенные в Перечень, утвержденный приказом Минсельхоза России № 646 от 18.12.2015</vt:lpstr>
      <vt:lpstr>Постановление Правительства РФ от 09.11.2016 № 1145 «Об утверждении Правил аттестации специалистов                в области ветеринарии»</vt:lpstr>
      <vt:lpstr>Оформление ветеринарных сопроводительных документов   в электронной форме осуществляется с использованием Федеральной государственной информационной системы в области ветеринарии –  ВетИС</vt:lpstr>
      <vt:lpstr>Слайд 16</vt:lpstr>
      <vt:lpstr> Для оформления ВСД в электронном виде                       Россельхознадзором разработана ФГИС «Меркурий» https://mercury.vetrf.ru</vt:lpstr>
      <vt:lpstr>ФГИС   «Меркурий»    обеспечивает    внедрение  национальной   системы    прослеживаемости    продукции  животного    происхождения     «от  поля   до  тарелки» и предоставляет возможность поиска в обороте и отзыва из оборота небезопасной           (не соответствующей установленным требованиям)  продукции  </vt:lpstr>
      <vt:lpstr>Особенности реализации</vt:lpstr>
      <vt:lpstr> Для получения доступа в ФГИС «Меркурий» необходимо пройти процедуру регистрации</vt:lpstr>
      <vt:lpstr> Получение доступа в ФГИС «Меркурий» </vt:lpstr>
      <vt:lpstr>Права доступа в ФГИС «Меркурий» (по приказу № 589)</vt:lpstr>
      <vt:lpstr>После регистрации индивидуальному предпринимателю или работнику организации предоставляется логин и пароль для входа в ФГИС </vt:lpstr>
      <vt:lpstr> Оформление ВСД в ФГИС «Меркурий» может осуществляться    следующими способами:    1. Можно оформить непосредственно в ФГИС    «Меркурий», используя веб-интерфейс, т.е.     вся информация о продукции вносится вручную</vt:lpstr>
      <vt:lpstr>Оформление ВСД в ФГИС «Меркурий» может осуществляться    следующими способами:   2. ВСД может быть сформирован ФГИС «Меркурий» автоматически в результате взаимодействия с иной информационной системой через универсальный шлюз Ветис.API</vt:lpstr>
      <vt:lpstr>Универсальный шлюз Ветис.API</vt:lpstr>
      <vt:lpstr>Интеграция с ФГИС «Меркурий»</vt:lpstr>
      <vt:lpstr>«О первых шагах в проектах интеграции с ФГИС Меркурий»           Официальный сайт Россельхознадзора, Новости 31 января 2017 г. </vt:lpstr>
      <vt:lpstr>Слайд 29</vt:lpstr>
      <vt:lpstr>Формы печати ВСД (сжатое с расширенной информацией  и сжатое) сжатое)</vt:lpstr>
      <vt:lpstr> Проверка подлинности электронных ВСД  </vt:lpstr>
      <vt:lpstr>Слайд 32</vt:lpstr>
      <vt:lpstr>Гашение ВСД</vt:lpstr>
      <vt:lpstr> Справочная информация  адрес: https://mercury.vetrf.ru/ help.vetrf.ru/wiki/Автоматизированная_система_Меркурий   </vt:lpstr>
      <vt:lpstr>Слайд 35</vt:lpstr>
      <vt:lpstr>ЭВС от производителя (хозяйство) до перерабатывающего предприятия</vt:lpstr>
      <vt:lpstr>ЭВС: переработка и перемещение Необходимо:</vt:lpstr>
      <vt:lpstr>ЭВС: магазины, общественное питание,                     учреждения образования, здравоохранения, соцразвития </vt:lpstr>
      <vt:lpstr> Справочная информация  адрес: https://mercury.vetrf.ru/ help.vetrf.ru/wiki/Автоматизированная_система_Меркурий   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Admin</cp:lastModifiedBy>
  <cp:revision>474</cp:revision>
  <cp:lastPrinted>2017-06-27T11:21:06Z</cp:lastPrinted>
  <dcterms:created xsi:type="dcterms:W3CDTF">2013-06-21T06:41:49Z</dcterms:created>
  <dcterms:modified xsi:type="dcterms:W3CDTF">2017-09-22T06:30:25Z</dcterms:modified>
</cp:coreProperties>
</file>