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58" r:id="rId5"/>
    <p:sldId id="263" r:id="rId6"/>
    <p:sldId id="270" r:id="rId7"/>
    <p:sldId id="260" r:id="rId8"/>
    <p:sldId id="259" r:id="rId9"/>
    <p:sldId id="264" r:id="rId10"/>
    <p:sldId id="267" r:id="rId11"/>
    <p:sldId id="276" r:id="rId12"/>
    <p:sldId id="268" r:id="rId13"/>
    <p:sldId id="261" r:id="rId14"/>
    <p:sldId id="272" r:id="rId15"/>
    <p:sldId id="277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66FF"/>
    <a:srgbClr val="CCFFFF"/>
    <a:srgbClr val="0000FF"/>
    <a:srgbClr val="CCFF99"/>
    <a:srgbClr val="CCFFCC"/>
    <a:srgbClr val="008000"/>
    <a:srgbClr val="003300"/>
    <a:srgbClr val="009999"/>
    <a:srgbClr val="0077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2;%20&#1056;&#1040;&#1041;&#1054;&#1058;&#1045;\&#1055;&#1086;&#1082;&#1072;&#1079;&#1072;&#1090;&#1077;&#1083;&#1080;\&#1044;&#1080;&#1072;&#1075;&#1088;&#1072;&#1084;&#1084;&#1099;%20&#1076;&#1083;&#1103;%20&#1088;&#1072;&#1073;&#1086;&#1090;&#1099;\&#1044;&#1080;&#1072;&#1075;&#1088;&#1072;&#1084;&#1084;&#1099;%20&#1082;%20&#1055;&#1088;&#1086;&#1075;&#1085;&#1086;&#1079;&#1091;%202023-202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2;%20&#1056;&#1040;&#1041;&#1054;&#1058;&#1045;\&#1055;&#1088;&#1086;&#1075;&#1085;&#1086;&#1079;&#1099;\&#1055;&#1088;&#1086;&#1075;&#1085;&#1086;&#1079;%20&#1085;&#1072;%202024-2026\&#1053;&#1055;&#1040;\p4_52_33413000000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86;&#1083;&#1100;&#1079;&#1086;&#1074;&#1072;&#1090;&#1077;&#1083;&#1100;\Desktop\&#1042;%20&#1056;&#1040;&#1041;&#1054;&#1058;&#1045;\&#1044;&#1080;&#1072;&#1075;&#1088;&#1072;&#1084;&#1084;&#1099;%20&#1076;&#1083;&#1103;%20&#1088;&#1072;&#1073;&#1086;&#1090;&#1099;\&#1044;&#1080;&#1072;&#1075;&#1088;&#1072;&#1084;&#1084;&#1099;%20&#1082;%20&#1055;&#1088;&#1086;&#1075;&#1085;&#1086;&#1079;&#1091;%202022-2024%20(&#1040;&#1074;&#1090;&#1086;&#1089;&#1086;&#1093;&#1088;&#1072;&#1085;&#1077;&#1085;&#1085;&#1099;&#1081;).xls" TargetMode="Externa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86;&#1083;&#1100;&#1079;&#1086;&#1074;&#1072;&#1090;&#1077;&#1083;&#1100;\Desktop\&#1042;%20&#1056;&#1040;&#1041;&#1054;&#1058;&#1045;\&#1055;&#1086;&#1082;&#1072;&#1079;&#1072;&#1090;&#1077;&#1083;&#1080;\&#1044;&#1080;&#1072;&#1075;&#1088;&#1072;&#1084;&#1084;&#1099;%20&#1076;&#1083;&#1103;%20&#1088;&#1072;&#1073;&#1086;&#1090;&#1099;\&#1044;&#1080;&#1072;&#1075;&#1088;&#1072;&#1084;&#1084;&#1099;%20&#1082;%20&#1055;&#1088;&#1086;&#1075;&#1085;&#1086;&#1079;&#1091;%202023-2025.xls" TargetMode="Externa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2;%20&#1056;&#1040;&#1041;&#1054;&#1058;&#1045;\&#1055;&#1086;&#1082;&#1072;&#1079;&#1072;&#1090;&#1077;&#1083;&#1080;\&#1044;&#1080;&#1072;&#1075;&#1088;&#1072;&#1084;&#1084;&#1099;%20&#1076;&#1083;&#1103;%20&#1088;&#1072;&#1073;&#1086;&#1090;&#1099;\&#1044;&#1080;&#1072;&#1075;&#1088;&#1072;&#1084;&#1084;&#1099;%20&#1082;%20&#1055;&#1088;&#1086;&#1075;&#1085;&#1086;&#1079;&#1091;%202023-2025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2;%20&#1056;&#1040;&#1041;&#1054;&#1058;&#1045;\&#1055;&#1088;&#1086;&#1075;&#1085;&#1086;&#1079;&#1099;\&#1055;&#1088;&#1086;&#1075;&#1085;&#1086;&#1079;%20&#1085;&#1072;%202024-2026\&#1053;&#1055;&#1040;\&#1040;&#1085;&#1072;&#1083;&#1080;&#1079;%20&#1086;&#1073;&#1086;&#1088;&#1086;&#1090;&#1086;&#1074;%20&#1082;%20&#1089;&#1083;&#1072;&#1081;&#1076;&#1072;&#1084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2;%20&#1056;&#1040;&#1041;&#1054;&#1058;&#1045;\&#1055;&#1086;&#1082;&#1072;&#1079;&#1072;&#1090;&#1077;&#1083;&#1080;\&#1044;&#1080;&#1072;&#1075;&#1088;&#1072;&#1084;&#1084;&#1099;%20&#1076;&#1083;&#1103;%20&#1088;&#1072;&#1073;&#1086;&#1090;&#1099;\&#1044;&#1080;&#1072;&#1075;&#1088;&#1072;&#1084;&#1084;&#1099;%20&#1082;%20&#1055;&#1088;&#1086;&#1075;&#1085;&#1086;&#1079;&#1091;%202023-2025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5;&#1086;&#1083;&#1100;&#1079;&#1086;&#1074;&#1072;&#1090;&#1077;&#1083;&#1100;\AppData\Local\Temp\_tc\p2_02_3341300000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6256981795905071"/>
          <c:w val="1"/>
          <c:h val="0.76066611587898403"/>
        </c:manualLayout>
      </c:layout>
      <c:pie3DChart>
        <c:varyColors val="1"/>
      </c:pie3DChart>
      <c:spPr>
        <a:noFill/>
        <a:ln w="25400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8"/>
          <c:order val="8"/>
          <c:dLbls>
            <c:dLbl>
              <c:idx val="0"/>
              <c:layout>
                <c:manualLayout>
                  <c:x val="1.5409555918657641E-2"/>
                  <c:y val="6.2506959357353249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/>
                      <a:t>ромышленность; 39%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7.5200843859080962E-2"/>
                  <c:y val="-0.12090378854158391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С</a:t>
                    </a:r>
                    <a:r>
                      <a:rPr lang="ru-RU" dirty="0"/>
                      <a:t>троительство; </a:t>
                    </a:r>
                    <a:r>
                      <a:rPr lang="ru-RU" dirty="0" smtClean="0"/>
                      <a:t>4%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1.9359728669617497E-2"/>
                  <c:y val="-3.3670033670033699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Т</a:t>
                    </a:r>
                    <a:r>
                      <a:rPr lang="ru-RU" dirty="0"/>
                      <a:t>орговля и общественное питание; 8%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6.8527233597527933E-3"/>
                  <c:y val="1.093427715474959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latin typeface="Times New Roman" pitchFamily="18" charset="0"/>
                        <a:cs typeface="Times New Roman" pitchFamily="18" charset="0"/>
                      </a:rPr>
                      <a:t>Т</a:t>
                    </a:r>
                    <a:r>
                      <a:rPr lang="ru-RU"/>
                      <a:t>распорт и связь; 6%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7.4117231638418157E-2"/>
                  <c:y val="-5.161881279991515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Г</a:t>
                    </a:r>
                    <a:r>
                      <a:rPr lang="ru-RU" dirty="0"/>
                      <a:t>осударственное управление; 12%</a:t>
                    </a:r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5.0496357632801921E-2"/>
                  <c:y val="-6.769718179166998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О</a:t>
                    </a:r>
                    <a:r>
                      <a:rPr lang="ru-RU" dirty="0"/>
                      <a:t>бразование; </a:t>
                    </a:r>
                    <a:r>
                      <a:rPr lang="ru-RU" dirty="0" smtClean="0"/>
                      <a:t>15%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-0.10153590449458419"/>
                  <c:y val="9.3295156287282396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З</a:t>
                    </a:r>
                    <a:r>
                      <a:rPr lang="ru-RU" dirty="0"/>
                      <a:t>дравоохранение; 11%</a:t>
                    </a:r>
                  </a:p>
                </c:rich>
              </c:tx>
              <c:showVal val="1"/>
              <c:showCatName val="1"/>
            </c:dLbl>
            <c:dLbl>
              <c:idx val="7"/>
              <c:layout>
                <c:manualLayout>
                  <c:x val="-2.1620822671939263E-2"/>
                  <c:y val="-1.206527214401232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>
                        <a:latin typeface="Times New Roman" pitchFamily="18" charset="0"/>
                        <a:cs typeface="Times New Roman" pitchFamily="18" charset="0"/>
                      </a:rPr>
                      <a:t>К</a:t>
                    </a:r>
                    <a:r>
                      <a:rPr lang="ru-RU"/>
                      <a:t>ультура, досуг, спорт; 2%</a:t>
                    </a:r>
                  </a:p>
                </c:rich>
              </c:tx>
              <c:showVal val="1"/>
              <c:showCatName val="1"/>
            </c:dLbl>
            <c:dLbl>
              <c:idx val="8"/>
              <c:layout>
                <c:manualLayout>
                  <c:x val="0.1594337012846809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П</a:t>
                    </a:r>
                    <a:r>
                      <a:rPr lang="ru-RU" dirty="0"/>
                      <a:t>рочие виды, работ, услуг; </a:t>
                    </a:r>
                    <a:r>
                      <a:rPr lang="ru-RU" dirty="0" smtClean="0"/>
                      <a:t>3%</a:t>
                    </a:r>
                    <a:endParaRPr lang="ru-RU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'Таблица 1'!$A$12:$A$28</c:f>
              <c:strCache>
                <c:ptCount val="9"/>
                <c:pt idx="0">
                  <c:v>Промышленность</c:v>
                </c:pt>
                <c:pt idx="1">
                  <c:v>Строительство</c:v>
                </c:pt>
                <c:pt idx="2">
                  <c:v>Торговля и общественное питание</c:v>
                </c:pt>
                <c:pt idx="3">
                  <c:v>Траспорт и связь</c:v>
                </c:pt>
                <c:pt idx="4">
                  <c:v>Государственное управление</c:v>
                </c:pt>
                <c:pt idx="5">
                  <c:v>Образование</c:v>
                </c:pt>
                <c:pt idx="6">
                  <c:v>Здравоохранение</c:v>
                </c:pt>
                <c:pt idx="7">
                  <c:v>Культура, досуг, спорт</c:v>
                </c:pt>
                <c:pt idx="8">
                  <c:v>Прочие виды, работ, услуг</c:v>
                </c:pt>
              </c:strCache>
            </c:strRef>
          </c:cat>
          <c:val>
            <c:numRef>
              <c:f>'Таблица 1'!$J$12:$J$28</c:f>
              <c:numCache>
                <c:formatCode>#,##0</c:formatCode>
                <c:ptCount val="9"/>
                <c:pt idx="0">
                  <c:v>38.935748435495782</c:v>
                </c:pt>
                <c:pt idx="1">
                  <c:v>3.467174563687963</c:v>
                </c:pt>
                <c:pt idx="2">
                  <c:v>7.6170418721466984</c:v>
                </c:pt>
                <c:pt idx="3">
                  <c:v>6.0416423731229312</c:v>
                </c:pt>
                <c:pt idx="4">
                  <c:v>12.469390134877754</c:v>
                </c:pt>
                <c:pt idx="5">
                  <c:v>14.577421904354699</c:v>
                </c:pt>
                <c:pt idx="6">
                  <c:v>11.221673727990016</c:v>
                </c:pt>
                <c:pt idx="7">
                  <c:v>1.9693966131560845</c:v>
                </c:pt>
                <c:pt idx="8">
                  <c:v>3.7755406123268678</c:v>
                </c:pt>
              </c:numCache>
            </c:numRef>
          </c:val>
        </c:ser>
        <c:ser>
          <c:idx val="7"/>
          <c:order val="7"/>
          <c:dLbls>
            <c:showVal val="1"/>
            <c:showCatName val="1"/>
            <c:showLeaderLines val="1"/>
          </c:dLbls>
          <c:cat>
            <c:strRef>
              <c:f>'Таблица 1'!$A$12:$A$28</c:f>
              <c:strCache>
                <c:ptCount val="9"/>
                <c:pt idx="0">
                  <c:v>Промышленность</c:v>
                </c:pt>
                <c:pt idx="1">
                  <c:v>Строительство</c:v>
                </c:pt>
                <c:pt idx="2">
                  <c:v>Торговля и общественное питание</c:v>
                </c:pt>
                <c:pt idx="3">
                  <c:v>Траспорт и связь</c:v>
                </c:pt>
                <c:pt idx="4">
                  <c:v>Государственное управление</c:v>
                </c:pt>
                <c:pt idx="5">
                  <c:v>Образование</c:v>
                </c:pt>
                <c:pt idx="6">
                  <c:v>Здравоохранение</c:v>
                </c:pt>
                <c:pt idx="7">
                  <c:v>Культура, досуг, спорт</c:v>
                </c:pt>
                <c:pt idx="8">
                  <c:v>Прочие виды, работ, услуг</c:v>
                </c:pt>
              </c:strCache>
            </c:strRef>
          </c:cat>
          <c:val>
            <c:numRef>
              <c:f>'Таблица 1'!$I$12:$I$28</c:f>
            </c:numRef>
          </c:val>
        </c:ser>
        <c:ser>
          <c:idx val="6"/>
          <c:order val="6"/>
          <c:dLbls>
            <c:showVal val="1"/>
            <c:showCatName val="1"/>
            <c:showLeaderLines val="1"/>
          </c:dLbls>
          <c:cat>
            <c:strRef>
              <c:f>'Таблица 1'!$A$12:$A$28</c:f>
              <c:strCache>
                <c:ptCount val="9"/>
                <c:pt idx="0">
                  <c:v>Промышленность</c:v>
                </c:pt>
                <c:pt idx="1">
                  <c:v>Строительство</c:v>
                </c:pt>
                <c:pt idx="2">
                  <c:v>Торговля и общественное питание</c:v>
                </c:pt>
                <c:pt idx="3">
                  <c:v>Траспорт и связь</c:v>
                </c:pt>
                <c:pt idx="4">
                  <c:v>Государственное управление</c:v>
                </c:pt>
                <c:pt idx="5">
                  <c:v>Образование</c:v>
                </c:pt>
                <c:pt idx="6">
                  <c:v>Здравоохранение</c:v>
                </c:pt>
                <c:pt idx="7">
                  <c:v>Культура, досуг, спорт</c:v>
                </c:pt>
                <c:pt idx="8">
                  <c:v>Прочие виды, работ, услуг</c:v>
                </c:pt>
              </c:strCache>
            </c:strRef>
          </c:cat>
          <c:val>
            <c:numRef>
              <c:f>'Таблица 1'!$H$12:$H$28</c:f>
            </c:numRef>
          </c:val>
        </c:ser>
        <c:ser>
          <c:idx val="5"/>
          <c:order val="5"/>
          <c:dLbls>
            <c:showVal val="1"/>
            <c:showCatName val="1"/>
            <c:showLeaderLines val="1"/>
          </c:dLbls>
          <c:cat>
            <c:strRef>
              <c:f>'Таблица 1'!$A$12:$A$28</c:f>
              <c:strCache>
                <c:ptCount val="9"/>
                <c:pt idx="0">
                  <c:v>Промышленность</c:v>
                </c:pt>
                <c:pt idx="1">
                  <c:v>Строительство</c:v>
                </c:pt>
                <c:pt idx="2">
                  <c:v>Торговля и общественное питание</c:v>
                </c:pt>
                <c:pt idx="3">
                  <c:v>Траспорт и связь</c:v>
                </c:pt>
                <c:pt idx="4">
                  <c:v>Государственное управление</c:v>
                </c:pt>
                <c:pt idx="5">
                  <c:v>Образование</c:v>
                </c:pt>
                <c:pt idx="6">
                  <c:v>Здравоохранение</c:v>
                </c:pt>
                <c:pt idx="7">
                  <c:v>Культура, досуг, спорт</c:v>
                </c:pt>
                <c:pt idx="8">
                  <c:v>Прочие виды, работ, услуг</c:v>
                </c:pt>
              </c:strCache>
            </c:strRef>
          </c:cat>
          <c:val>
            <c:numRef>
              <c:f>'Таблица 1'!$G$12:$G$28</c:f>
            </c:numRef>
          </c:val>
        </c:ser>
        <c:ser>
          <c:idx val="4"/>
          <c:order val="4"/>
          <c:dLbls>
            <c:showVal val="1"/>
            <c:showCatName val="1"/>
            <c:showLeaderLines val="1"/>
          </c:dLbls>
          <c:cat>
            <c:strRef>
              <c:f>'Таблица 1'!$A$12:$A$28</c:f>
              <c:strCache>
                <c:ptCount val="9"/>
                <c:pt idx="0">
                  <c:v>Промышленность</c:v>
                </c:pt>
                <c:pt idx="1">
                  <c:v>Строительство</c:v>
                </c:pt>
                <c:pt idx="2">
                  <c:v>Торговля и общественное питание</c:v>
                </c:pt>
                <c:pt idx="3">
                  <c:v>Траспорт и связь</c:v>
                </c:pt>
                <c:pt idx="4">
                  <c:v>Государственное управление</c:v>
                </c:pt>
                <c:pt idx="5">
                  <c:v>Образование</c:v>
                </c:pt>
                <c:pt idx="6">
                  <c:v>Здравоохранение</c:v>
                </c:pt>
                <c:pt idx="7">
                  <c:v>Культура, досуг, спорт</c:v>
                </c:pt>
                <c:pt idx="8">
                  <c:v>Прочие виды, работ, услуг</c:v>
                </c:pt>
              </c:strCache>
            </c:strRef>
          </c:cat>
          <c:val>
            <c:numRef>
              <c:f>'Таблица 1'!$F$12:$F$28</c:f>
            </c:numRef>
          </c:val>
        </c:ser>
        <c:ser>
          <c:idx val="3"/>
          <c:order val="3"/>
          <c:dLbls>
            <c:showVal val="1"/>
            <c:showCatName val="1"/>
            <c:showLeaderLines val="1"/>
          </c:dLbls>
          <c:cat>
            <c:strRef>
              <c:f>'Таблица 1'!$A$12:$A$28</c:f>
              <c:strCache>
                <c:ptCount val="9"/>
                <c:pt idx="0">
                  <c:v>Промышленность</c:v>
                </c:pt>
                <c:pt idx="1">
                  <c:v>Строительство</c:v>
                </c:pt>
                <c:pt idx="2">
                  <c:v>Торговля и общественное питание</c:v>
                </c:pt>
                <c:pt idx="3">
                  <c:v>Траспорт и связь</c:v>
                </c:pt>
                <c:pt idx="4">
                  <c:v>Государственное управление</c:v>
                </c:pt>
                <c:pt idx="5">
                  <c:v>Образование</c:v>
                </c:pt>
                <c:pt idx="6">
                  <c:v>Здравоохранение</c:v>
                </c:pt>
                <c:pt idx="7">
                  <c:v>Культура, досуг, спорт</c:v>
                </c:pt>
                <c:pt idx="8">
                  <c:v>Прочие виды, работ, услуг</c:v>
                </c:pt>
              </c:strCache>
            </c:strRef>
          </c:cat>
          <c:val>
            <c:numRef>
              <c:f>'Таблица 1'!$E$12:$E$28</c:f>
            </c:numRef>
          </c:val>
        </c:ser>
        <c:ser>
          <c:idx val="2"/>
          <c:order val="2"/>
          <c:dLbls>
            <c:showVal val="1"/>
            <c:showCatName val="1"/>
            <c:showLeaderLines val="1"/>
          </c:dLbls>
          <c:cat>
            <c:strRef>
              <c:f>'Таблица 1'!$A$12:$A$28</c:f>
              <c:strCache>
                <c:ptCount val="9"/>
                <c:pt idx="0">
                  <c:v>Промышленность</c:v>
                </c:pt>
                <c:pt idx="1">
                  <c:v>Строительство</c:v>
                </c:pt>
                <c:pt idx="2">
                  <c:v>Торговля и общественное питание</c:v>
                </c:pt>
                <c:pt idx="3">
                  <c:v>Траспорт и связь</c:v>
                </c:pt>
                <c:pt idx="4">
                  <c:v>Государственное управление</c:v>
                </c:pt>
                <c:pt idx="5">
                  <c:v>Образование</c:v>
                </c:pt>
                <c:pt idx="6">
                  <c:v>Здравоохранение</c:v>
                </c:pt>
                <c:pt idx="7">
                  <c:v>Культура, досуг, спорт</c:v>
                </c:pt>
                <c:pt idx="8">
                  <c:v>Прочие виды, работ, услуг</c:v>
                </c:pt>
              </c:strCache>
            </c:strRef>
          </c:cat>
          <c:val>
            <c:numRef>
              <c:f>'Таблица 1'!$D$12:$D$28</c:f>
            </c:numRef>
          </c:val>
        </c:ser>
        <c:ser>
          <c:idx val="1"/>
          <c:order val="1"/>
          <c:dLbls>
            <c:showVal val="1"/>
            <c:showCatName val="1"/>
            <c:showLeaderLines val="1"/>
          </c:dLbls>
          <c:cat>
            <c:strRef>
              <c:f>'Таблица 1'!$A$12:$A$28</c:f>
              <c:strCache>
                <c:ptCount val="9"/>
                <c:pt idx="0">
                  <c:v>Промышленность</c:v>
                </c:pt>
                <c:pt idx="1">
                  <c:v>Строительство</c:v>
                </c:pt>
                <c:pt idx="2">
                  <c:v>Торговля и общественное питание</c:v>
                </c:pt>
                <c:pt idx="3">
                  <c:v>Траспорт и связь</c:v>
                </c:pt>
                <c:pt idx="4">
                  <c:v>Государственное управление</c:v>
                </c:pt>
                <c:pt idx="5">
                  <c:v>Образование</c:v>
                </c:pt>
                <c:pt idx="6">
                  <c:v>Здравоохранение</c:v>
                </c:pt>
                <c:pt idx="7">
                  <c:v>Культура, досуг, спорт</c:v>
                </c:pt>
                <c:pt idx="8">
                  <c:v>Прочие виды, работ, услуг</c:v>
                </c:pt>
              </c:strCache>
            </c:strRef>
          </c:cat>
          <c:val>
            <c:numRef>
              <c:f>'Таблица 1'!$C$12:$C$28</c:f>
            </c:numRef>
          </c:val>
        </c:ser>
        <c:ser>
          <c:idx val="0"/>
          <c:order val="0"/>
          <c:dLbls>
            <c:showVal val="1"/>
            <c:showCatName val="1"/>
            <c:showLeaderLines val="1"/>
          </c:dLbls>
          <c:cat>
            <c:strRef>
              <c:f>'Таблица 1'!$A$12:$A$28</c:f>
              <c:strCache>
                <c:ptCount val="9"/>
                <c:pt idx="0">
                  <c:v>Промышленность</c:v>
                </c:pt>
                <c:pt idx="1">
                  <c:v>Строительство</c:v>
                </c:pt>
                <c:pt idx="2">
                  <c:v>Торговля и общественное питание</c:v>
                </c:pt>
                <c:pt idx="3">
                  <c:v>Траспорт и связь</c:v>
                </c:pt>
                <c:pt idx="4">
                  <c:v>Государственное управление</c:v>
                </c:pt>
                <c:pt idx="5">
                  <c:v>Образование</c:v>
                </c:pt>
                <c:pt idx="6">
                  <c:v>Здравоохранение</c:v>
                </c:pt>
                <c:pt idx="7">
                  <c:v>Культура, досуг, спорт</c:v>
                </c:pt>
                <c:pt idx="8">
                  <c:v>Прочие виды, работ, услуг</c:v>
                </c:pt>
              </c:strCache>
            </c:strRef>
          </c:cat>
          <c:val>
            <c:numRef>
              <c:f>'Таблица 1'!$B$12:$B$28</c:f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10"/>
    </c:view3D>
    <c:plotArea>
      <c:layout>
        <c:manualLayout>
          <c:layoutTarget val="inner"/>
          <c:xMode val="edge"/>
          <c:yMode val="edge"/>
          <c:x val="0"/>
          <c:y val="0.19123896212964472"/>
          <c:w val="0.98606418849410349"/>
          <c:h val="0.80876103787035525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gradFill>
                <a:gsLst>
                  <a:gs pos="0">
                    <a:srgbClr val="9B09FF"/>
                  </a:gs>
                  <a:gs pos="50000">
                    <a:srgbClr val="742FFF"/>
                  </a:gs>
                  <a:gs pos="100000">
                    <a:srgbClr val="CC1AB7"/>
                  </a:gs>
                </a:gsLst>
                <a:lin ang="5400000" scaled="0"/>
              </a:gradFill>
            </c:spPr>
          </c:dPt>
          <c:dPt>
            <c:idx val="2"/>
            <c:spPr>
              <a:solidFill>
                <a:srgbClr val="132CE7"/>
              </a:solidFill>
            </c:spPr>
          </c:dPt>
          <c:dPt>
            <c:idx val="3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4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5"/>
            <c:spPr>
              <a:solidFill>
                <a:srgbClr val="47B96A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00FF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06DDFA"/>
              </a:solidFill>
            </c:spPr>
          </c:dPt>
          <c:dPt>
            <c:idx val="10"/>
            <c:spPr>
              <a:solidFill>
                <a:srgbClr val="CC3300"/>
              </a:solidFill>
            </c:spPr>
          </c:dPt>
          <c:dLbls>
            <c:dLbl>
              <c:idx val="0"/>
              <c:layout>
                <c:manualLayout>
                  <c:x val="-0.11503362285685226"/>
                  <c:y val="2.5039561999886197E-2"/>
                </c:manualLayout>
              </c:layout>
              <c:tx>
                <c:rich>
                  <a:bodyPr/>
                  <a:lstStyle/>
                  <a:p>
                    <a:pPr>
                      <a:defRPr sz="1050" b="1" i="1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0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Segoe UI Emoji" pitchFamily="34" charset="0"/>
                        <a:cs typeface="Times New Roman" pitchFamily="18" charset="0"/>
                      </a:rPr>
                      <a:t>Г</a:t>
                    </a:r>
                    <a:r>
                      <a: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Segoe UI Emoji" pitchFamily="34" charset="0"/>
                        <a:cs typeface="Times New Roman" pitchFamily="18" charset="0"/>
                      </a:rPr>
                      <a:t>осударственная и муниципальная </a:t>
                    </a:r>
                    <a:r>
                      <a:rPr lang="ru-RU" sz="1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Segoe UI Emoji" pitchFamily="34" charset="0"/>
                        <a:cs typeface="Times New Roman" pitchFamily="18" charset="0"/>
                      </a:rPr>
                      <a:t>собственность 15,2%</a:t>
                    </a:r>
                    <a:endParaRPr lang="ru-RU" sz="1000" b="1" dirty="0">
                      <a:solidFill>
                        <a:schemeClr val="tx1"/>
                      </a:solidFill>
                      <a:latin typeface="Times New Roman" pitchFamily="18" charset="0"/>
                      <a:ea typeface="Segoe UI Emoji" pitchFamily="34" charset="0"/>
                      <a:cs typeface="Times New Roman" pitchFamily="18" charset="0"/>
                    </a:endParaRPr>
                  </a:p>
                </c:rich>
              </c:tx>
              <c:spPr>
                <a:solidFill>
                  <a:srgbClr val="FFFFCC"/>
                </a:solidFill>
              </c:spPr>
              <c:showVal val="1"/>
              <c:showCatName val="1"/>
            </c:dLbl>
            <c:dLbl>
              <c:idx val="1"/>
              <c:layout>
                <c:manualLayout>
                  <c:x val="0.1068313457732703"/>
                  <c:y val="-0.2777062437399303"/>
                </c:manualLayout>
              </c:layout>
              <c:tx>
                <c:rich>
                  <a:bodyPr/>
                  <a:lstStyle/>
                  <a:p>
                    <a:pPr>
                      <a:defRPr sz="1050" b="1" i="1">
                        <a:solidFill>
                          <a:schemeClr val="tx1"/>
                        </a:solidFill>
                      </a:defRPr>
                    </a:pPr>
                    <a:r>
                      <a:rPr lang="ru-RU" sz="1050" b="1" i="1" dirty="0">
                        <a:solidFill>
                          <a:schemeClr val="tx1"/>
                        </a:solidFill>
                      </a:rPr>
                      <a:t>Частная </a:t>
                    </a:r>
                    <a:r>
                      <a:rPr lang="ru-RU" sz="1050" b="1" i="1" dirty="0" smtClean="0">
                        <a:solidFill>
                          <a:schemeClr val="tx1"/>
                        </a:solidFill>
                      </a:rPr>
                      <a:t>собственность 78,6</a:t>
                    </a:r>
                    <a:r>
                      <a:rPr lang="ru-RU" sz="1100" b="1" i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sz="11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rgbClr val="FFCCFF">
                    <a:alpha val="68627"/>
                  </a:srgbClr>
                </a:solidFill>
              </c:spPr>
              <c:showVal val="1"/>
              <c:showCatName val="1"/>
            </c:dLbl>
            <c:dLbl>
              <c:idx val="2"/>
              <c:layout>
                <c:manualLayout>
                  <c:x val="3.1057473883612595E-2"/>
                  <c:y val="-2.571832124391259E-2"/>
                </c:manualLayout>
              </c:layout>
              <c:tx>
                <c:rich>
                  <a:bodyPr/>
                  <a:lstStyle/>
                  <a:p>
                    <a:pPr>
                      <a:defRPr sz="1050" b="1" i="1"/>
                    </a:pPr>
                    <a:r>
                      <a:rPr lang="ru-RU" sz="1050" b="1" i="1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П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рочая </a:t>
                    </a:r>
                    <a:endParaRPr lang="ru-RU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  <a:p>
                    <a:pPr>
                      <a:defRPr sz="1050" b="1" i="1"/>
                    </a:pPr>
                    <a:r>
                      <a:rPr lang="ru-RU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6,2%</a:t>
                    </a:r>
                    <a:endParaRPr lang="ru-RU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>
                <a:solidFill>
                  <a:srgbClr val="0000FF"/>
                </a:solidFill>
              </c:spPr>
              <c:showVal val="1"/>
              <c:showCatName val="1"/>
            </c:dLbl>
            <c:spPr>
              <a:solidFill>
                <a:srgbClr val="FFFFCC"/>
              </a:solidFill>
            </c:spPr>
            <c:txPr>
              <a:bodyPr/>
              <a:lstStyle/>
              <a:p>
                <a:pPr>
                  <a:defRPr sz="1050" b="1" i="1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'ХЗ по ПС'!$A$6:$A$8</c:f>
              <c:strCache>
                <c:ptCount val="3"/>
                <c:pt idx="0">
                  <c:v>Государственная и муниципальная собственность</c:v>
                </c:pt>
                <c:pt idx="1">
                  <c:v>Частная собственность</c:v>
                </c:pt>
                <c:pt idx="2">
                  <c:v>Прочие</c:v>
                </c:pt>
              </c:strCache>
            </c:strRef>
          </c:cat>
          <c:val>
            <c:numRef>
              <c:f>'ХЗ по ПС'!$B$6:$B$8</c:f>
              <c:numCache>
                <c:formatCode>0%</c:formatCode>
                <c:ptCount val="3"/>
                <c:pt idx="0">
                  <c:v>0.15000000000000024</c:v>
                </c:pt>
                <c:pt idx="1">
                  <c:v>0.77000000000000424</c:v>
                </c:pt>
                <c:pt idx="2" formatCode="0.00%">
                  <c:v>8.0000000000000043E-2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noFill/>
  </c:spPr>
  <c:externalData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perspective val="10"/>
    </c:view3D>
    <c:plotArea>
      <c:layout>
        <c:manualLayout>
          <c:layoutTarget val="inner"/>
          <c:xMode val="edge"/>
          <c:yMode val="edge"/>
          <c:x val="3.4036117199099103E-2"/>
          <c:y val="7.2416619059100948E-2"/>
          <c:w val="0.96596382078404541"/>
          <c:h val="0.88457058189285531"/>
        </c:manualLayout>
      </c:layout>
      <c:pie3DChart>
        <c:varyColors val="1"/>
        <c:ser>
          <c:idx val="0"/>
          <c:order val="0"/>
          <c:explosion val="1"/>
          <c:dPt>
            <c:idx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132CE7"/>
              </a:solidFill>
            </c:spPr>
          </c:dPt>
          <c:dPt>
            <c:idx val="3"/>
            <c:spPr>
              <a:solidFill>
                <a:srgbClr val="66FF66"/>
              </a:solidFill>
            </c:spPr>
          </c:dPt>
          <c:dPt>
            <c:idx val="4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0.28520770419448382"/>
                  <c:y val="-6.806814313481542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200" b="1" i="1" u="none" strike="noStrike" baseline="0" dirty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Деревопереработка 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53%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endParaRPr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0.12789778290470322"/>
                  <c:y val="-0.16135654582019521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100" b="1" i="1" u="none" strike="noStrike" baseline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Производство </a:t>
                    </a:r>
                    <a:r>
                      <a:rPr lang="ru-RU" sz="1100" b="1" i="1" u="none" strike="noStrike" baseline="0" dirty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и обеспечение энергоресурсами 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100" b="1" i="1" u="none" strike="noStrike" baseline="0" dirty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lang="ru-RU" sz="1100" b="1" i="1" u="none" strike="noStrike" baseline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9%</a:t>
                    </a:r>
                    <a:endParaRPr lang="ru-RU" sz="1100" b="1" i="1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endParaRPr>
                  </a:p>
                </c:rich>
              </c:tx>
              <c:spPr/>
              <c:dLblPos val="bestFit"/>
            </c:dLbl>
            <c:dLbl>
              <c:idx val="2"/>
              <c:layout>
                <c:manualLayout>
                  <c:x val="3.4766339093636044E-2"/>
                  <c:y val="0.13232872256011877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000" b="1" i="1" u="none" strike="noStrike" baseline="0" dirty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Предприятия в сфере водоснабжения, </a:t>
                    </a:r>
                    <a:r>
                      <a:rPr lang="ru-RU" sz="1000" b="1" i="1" u="none" strike="noStrike" baseline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водоотведения </a:t>
                    </a:r>
                    <a:r>
                      <a:rPr lang="ru-RU" sz="1000" b="1" i="1" u="none" strike="noStrike" baseline="0" dirty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и утилизации отходов 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000" b="1" i="1" u="none" strike="noStrike" baseline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2 % </a:t>
                    </a:r>
                    <a:endParaRPr lang="ru-RU" sz="1000" b="1" i="1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endParaRP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000" b="1" i="1" u="none" strike="noStrike" baseline="0" dirty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 (ООО ВКХ, Предприятие по утилизации отходов)</a:t>
                    </a:r>
                  </a:p>
                </c:rich>
              </c:tx>
              <c:spPr/>
            </c:dLbl>
            <c:dLbl>
              <c:idx val="3"/>
              <c:layout>
                <c:manualLayout>
                  <c:x val="1.1420448233024638E-3"/>
                  <c:y val="-0.15049320049390397"/>
                </c:manualLayout>
              </c:layout>
              <c:tx>
                <c:rich>
                  <a:bodyPr rot="2700000" vert="horz"/>
                  <a:lstStyle/>
                  <a:p>
                    <a:pPr algn="ctr"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Пищевая </a:t>
                    </a:r>
                    <a:r>
                      <a:rPr lang="ru-RU" sz="1000" b="1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промышленность</a:t>
                    </a:r>
                    <a:endParaRPr lang="ru-RU" sz="1000" b="1" i="0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endParaRPr>
                  </a:p>
                  <a:p>
                    <a:pPr algn="ctr"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100" b="1" i="0" u="none" strike="noStrike" baseline="0" dirty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 </a:t>
                    </a:r>
                    <a:r>
                      <a:rPr lang="ru-RU" sz="1100" b="1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16%</a:t>
                    </a:r>
                    <a:endParaRPr lang="ru-RU" sz="1100" b="1" i="0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endParaRPr>
                  </a:p>
                </c:rich>
              </c:tx>
              <c:spPr/>
              <c:dLblPos val="bestFit"/>
            </c:dLbl>
            <c:dLbl>
              <c:idx val="4"/>
              <c:layout>
                <c:manualLayout>
                  <c:x val="6.4222283382654469E-2"/>
                  <c:y val="-8.0548529425294668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200" b="1" i="1" u="none" strike="noStrike" baseline="0" dirty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Производство 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200" b="1" i="1" u="none" strike="noStrike" baseline="0" dirty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спичек  </a:t>
                    </a:r>
                    <a:r>
                      <a:rPr lang="ru-RU" sz="1200" b="1" i="1" u="none" strike="noStrike" baseline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9%</a:t>
                    </a:r>
                    <a:endParaRPr lang="ru-RU" sz="1200" b="1" i="1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endParaRPr>
                  </a:p>
                </c:rich>
              </c:tx>
              <c:spPr/>
              <c:dLblPos val="bestFit"/>
            </c:dLbl>
            <c:dLbl>
              <c:idx val="5"/>
              <c:layout>
                <c:manualLayout>
                  <c:x val="6.3005246891759487E-2"/>
                  <c:y val="-1.3975359330796463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200" b="1" i="1" u="none" strike="noStrike" baseline="0" dirty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Производство сельхоз.машин и оборудования 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200" b="1" i="1" u="none" strike="noStrike" baseline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11%</a:t>
                    </a:r>
                    <a:endParaRPr lang="ru-RU" sz="1200" b="1" i="1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endParaRPr>
                  </a:p>
                </c:rich>
              </c:tx>
              <c:spPr/>
              <c:dLblPos val="bestFit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Производство!$A$6:$A$11</c:f>
              <c:strCache>
                <c:ptCount val="6"/>
                <c:pt idx="0">
                  <c:v>Деревопереработка (АО Красный якорь)</c:v>
                </c:pt>
                <c:pt idx="1">
                  <c:v>Предприятия по произодству и обеспечение энергоресурсами (МУП Теплосервис, ООО ТСК)</c:v>
                </c:pt>
                <c:pt idx="2">
                  <c:v>Предприятия в сфере водоснабжения,воотведения и утилизации отходов ( ООО ВКХ, Предприятие по утилизации отходов)</c:v>
                </c:pt>
                <c:pt idx="3">
                  <c:v>Пищевая промышленность ( ОАО Слободской мясокомбинат, ООО Слободской хлеб", ООО "Кондитерская фабрика")</c:v>
                </c:pt>
                <c:pt idx="4">
                  <c:v>Производство спичек </c:v>
                </c:pt>
                <c:pt idx="5">
                  <c:v>Производство сельхоз.машин и оборудования </c:v>
                </c:pt>
              </c:strCache>
            </c:strRef>
          </c:cat>
          <c:val>
            <c:numRef>
              <c:f>Производство!$B$6:$B$11</c:f>
              <c:numCache>
                <c:formatCode>0.0%</c:formatCode>
                <c:ptCount val="6"/>
                <c:pt idx="0">
                  <c:v>0.56100000000000005</c:v>
                </c:pt>
                <c:pt idx="1">
                  <c:v>9.7000000000000003E-2</c:v>
                </c:pt>
                <c:pt idx="2">
                  <c:v>1.2E-2</c:v>
                </c:pt>
                <c:pt idx="3">
                  <c:v>0.12300000000000012</c:v>
                </c:pt>
                <c:pt idx="4">
                  <c:v>9.1000000000000025E-2</c:v>
                </c:pt>
                <c:pt idx="5">
                  <c:v>0.11600000000000002</c:v>
                </c:pt>
              </c:numCache>
            </c:numRef>
          </c:val>
        </c:ser>
      </c:pie3DChart>
      <c:spPr>
        <a:solidFill>
          <a:prstClr val="white">
            <a:alpha val="0"/>
          </a:prstClr>
        </a:solidFill>
        <a:ln w="25400">
          <a:noFill/>
        </a:ln>
      </c:spPr>
    </c:plotArea>
    <c:plotVisOnly val="1"/>
    <c:dispBlanksAs val="zero"/>
  </c:chart>
  <c:spPr>
    <a:solidFill>
      <a:prstClr val="white">
        <a:alpha val="0"/>
      </a:prst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perspective val="10"/>
    </c:view3D>
    <c:plotArea>
      <c:layout>
        <c:manualLayout>
          <c:layoutTarget val="inner"/>
          <c:xMode val="edge"/>
          <c:yMode val="edge"/>
          <c:x val="0"/>
          <c:y val="0.15705828692645357"/>
          <c:w val="1"/>
          <c:h val="0.76066611587898403"/>
        </c:manualLayout>
      </c:layout>
      <c:pie3DChart>
        <c:varyColors val="1"/>
      </c:pie3DChart>
      <c:spPr>
        <a:noFill/>
        <a:ln w="25400">
          <a:noFill/>
        </a:ln>
      </c:spPr>
    </c:plotArea>
    <c:plotVisOnly val="1"/>
    <c:dispBlanksAs val="zero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0038394822606491E-2"/>
          <c:y val="0.2156238616420485"/>
          <c:w val="0.89452970842026858"/>
          <c:h val="0.77837649526314978"/>
        </c:manualLayout>
      </c:layout>
      <c:pie3DChart>
        <c:varyColors val="1"/>
        <c:ser>
          <c:idx val="3"/>
          <c:order val="3"/>
          <c:dPt>
            <c:idx val="2"/>
            <c:explosion val="52"/>
          </c:dPt>
          <c:dLbls>
            <c:dLbl>
              <c:idx val="0"/>
              <c:layout>
                <c:manualLayout>
                  <c:x val="9.7899296041335983E-3"/>
                  <c:y val="-2.9207153688299577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8.4058164767130978E-4"/>
                  <c:y val="1.20327151728644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Обеспечение электроэнергией, паром, водоснабжение, утилизация отходов</a:t>
                    </a:r>
                    <a:r>
                      <a:rPr lang="ru-RU"/>
                      <a:t>
</a:t>
                    </a:r>
                    <a:r>
                      <a:rPr lang="ru-RU" smtClean="0"/>
                      <a:t>13,7%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5.2714583080209994E-2"/>
                  <c:y val="-4.480576897092047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Строительство
</a:t>
                    </a:r>
                    <a:r>
                      <a:rPr lang="ru-RU" dirty="0" smtClean="0"/>
                      <a:t>22,7%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3.0607285746454629E-2"/>
                  <c:y val="7.5004602818268123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9.2353868396929953E-2"/>
                  <c:y val="5.2714319466404959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9.4578764107873775E-2"/>
                  <c:y val="-6.100768927460380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О</a:t>
                    </a:r>
                    <a:r>
                      <a:rPr lang="ru-RU" dirty="0"/>
                      <a:t>перации с </a:t>
                    </a:r>
                    <a:r>
                      <a:rPr lang="ru-RU" dirty="0" smtClean="0"/>
                      <a:t>недвижимостью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0,6%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9.1513219770641099E-2"/>
                  <c:y val="-1.578687647616136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О</a:t>
                    </a:r>
                    <a:r>
                      <a:rPr lang="ru-RU" dirty="0"/>
                      <a:t>бразование, </a:t>
                    </a:r>
                    <a:r>
                      <a:rPr lang="ru-RU" dirty="0" err="1"/>
                      <a:t>госуправление</a:t>
                    </a:r>
                    <a:r>
                      <a:rPr lang="ru-RU" dirty="0"/>
                      <a:t>, соцобеспечение, культура, спорт
</a:t>
                    </a:r>
                    <a:r>
                      <a:rPr lang="ru-RU" dirty="0" smtClean="0"/>
                      <a:t>1%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0.29299273724060787"/>
                  <c:y val="-5.9884838672207417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'Таблица 1'!$A$10:$A$24</c:f>
              <c:strCache>
                <c:ptCount val="9"/>
                <c:pt idx="0">
                  <c:v>Обрабатывающие производства </c:v>
                </c:pt>
                <c:pt idx="1">
                  <c:v>Обеспечение электроэнергией, паром, водоснабжение, утилизация отходов</c:v>
                </c:pt>
                <c:pt idx="2">
                  <c:v>Строительство</c:v>
                </c:pt>
                <c:pt idx="3">
                  <c:v>Торговля и общественное питание</c:v>
                </c:pt>
                <c:pt idx="4">
                  <c:v>Транспорт и связь</c:v>
                </c:pt>
                <c:pt idx="5">
                  <c:v>Операции с недвижиомстью</c:v>
                </c:pt>
                <c:pt idx="6">
                  <c:v>Госуправление, соцобеспечение, культура, спорт</c:v>
                </c:pt>
                <c:pt idx="7">
                  <c:v>Образование</c:v>
                </c:pt>
                <c:pt idx="8">
                  <c:v>Здравоохранение</c:v>
                </c:pt>
              </c:strCache>
            </c:strRef>
          </c:cat>
          <c:val>
            <c:numRef>
              <c:f>'Таблица 1'!$E$10:$E$24</c:f>
              <c:numCache>
                <c:formatCode>0.0</c:formatCode>
                <c:ptCount val="9"/>
                <c:pt idx="0">
                  <c:v>32.180528255061702</c:v>
                </c:pt>
                <c:pt idx="1">
                  <c:v>13.700331923368598</c:v>
                </c:pt>
                <c:pt idx="2">
                  <c:v>22.68777576163885</c:v>
                </c:pt>
                <c:pt idx="3">
                  <c:v>24.027582060387427</c:v>
                </c:pt>
                <c:pt idx="4">
                  <c:v>1.8923029997029761</c:v>
                </c:pt>
                <c:pt idx="5">
                  <c:v>0.59225714686619646</c:v>
                </c:pt>
                <c:pt idx="6">
                  <c:v>0.62767312643989936</c:v>
                </c:pt>
                <c:pt idx="8">
                  <c:v>4.2808080493115881</c:v>
                </c:pt>
              </c:numCache>
            </c:numRef>
          </c:val>
        </c:ser>
        <c:ser>
          <c:idx val="2"/>
          <c:order val="2"/>
          <c:dLbls>
            <c:showCatName val="1"/>
            <c:showPercent val="1"/>
            <c:showLeaderLines val="1"/>
          </c:dLbls>
          <c:cat>
            <c:strRef>
              <c:f>'Таблица 1'!$A$10:$A$24</c:f>
              <c:strCache>
                <c:ptCount val="9"/>
                <c:pt idx="0">
                  <c:v>Обрабатывающие производства </c:v>
                </c:pt>
                <c:pt idx="1">
                  <c:v>Обеспечение электроэнергией, паром, водоснабжение, утилизация отходов</c:v>
                </c:pt>
                <c:pt idx="2">
                  <c:v>Строительство</c:v>
                </c:pt>
                <c:pt idx="3">
                  <c:v>Торговля и общественное питание</c:v>
                </c:pt>
                <c:pt idx="4">
                  <c:v>Транспорт и связь</c:v>
                </c:pt>
                <c:pt idx="5">
                  <c:v>Операции с недвижиомстью</c:v>
                </c:pt>
                <c:pt idx="6">
                  <c:v>Госуправление, соцобеспечение, культура, спорт</c:v>
                </c:pt>
                <c:pt idx="7">
                  <c:v>Образование</c:v>
                </c:pt>
                <c:pt idx="8">
                  <c:v>Здравоохранение</c:v>
                </c:pt>
              </c:strCache>
            </c:strRef>
          </c:cat>
          <c:val>
            <c:numRef>
              <c:f>'Таблица 1'!$D$10:$D$24</c:f>
            </c:numRef>
          </c:val>
        </c:ser>
        <c:ser>
          <c:idx val="1"/>
          <c:order val="1"/>
          <c:dLbls>
            <c:showCatName val="1"/>
            <c:showPercent val="1"/>
            <c:showLeaderLines val="1"/>
          </c:dLbls>
          <c:cat>
            <c:strRef>
              <c:f>'Таблица 1'!$A$10:$A$24</c:f>
              <c:strCache>
                <c:ptCount val="9"/>
                <c:pt idx="0">
                  <c:v>Обрабатывающие производства </c:v>
                </c:pt>
                <c:pt idx="1">
                  <c:v>Обеспечение электроэнергией, паром, водоснабжение, утилизация отходов</c:v>
                </c:pt>
                <c:pt idx="2">
                  <c:v>Строительство</c:v>
                </c:pt>
                <c:pt idx="3">
                  <c:v>Торговля и общественное питание</c:v>
                </c:pt>
                <c:pt idx="4">
                  <c:v>Транспорт и связь</c:v>
                </c:pt>
                <c:pt idx="5">
                  <c:v>Операции с недвижиомстью</c:v>
                </c:pt>
                <c:pt idx="6">
                  <c:v>Госуправление, соцобеспечение, культура, спорт</c:v>
                </c:pt>
                <c:pt idx="7">
                  <c:v>Образование</c:v>
                </c:pt>
                <c:pt idx="8">
                  <c:v>Здравоохранение</c:v>
                </c:pt>
              </c:strCache>
            </c:strRef>
          </c:cat>
          <c:val>
            <c:numRef>
              <c:f>'Таблица 1'!$C$10:$C$24</c:f>
            </c:numRef>
          </c:val>
        </c:ser>
        <c:ser>
          <c:idx val="0"/>
          <c:order val="0"/>
          <c:dLbls>
            <c:showCatName val="1"/>
            <c:showPercent val="1"/>
            <c:showLeaderLines val="1"/>
          </c:dLbls>
          <c:cat>
            <c:strRef>
              <c:f>'Таблица 1'!$A$10:$A$24</c:f>
              <c:strCache>
                <c:ptCount val="9"/>
                <c:pt idx="0">
                  <c:v>Обрабатывающие производства </c:v>
                </c:pt>
                <c:pt idx="1">
                  <c:v>Обеспечение электроэнергией, паром, водоснабжение, утилизация отходов</c:v>
                </c:pt>
                <c:pt idx="2">
                  <c:v>Строительство</c:v>
                </c:pt>
                <c:pt idx="3">
                  <c:v>Торговля и общественное питание</c:v>
                </c:pt>
                <c:pt idx="4">
                  <c:v>Транспорт и связь</c:v>
                </c:pt>
                <c:pt idx="5">
                  <c:v>Операции с недвижиомстью</c:v>
                </c:pt>
                <c:pt idx="6">
                  <c:v>Госуправление, соцобеспечение, культура, спорт</c:v>
                </c:pt>
                <c:pt idx="7">
                  <c:v>Образование</c:v>
                </c:pt>
                <c:pt idx="8">
                  <c:v>Здравоохранение</c:v>
                </c:pt>
              </c:strCache>
            </c:strRef>
          </c:cat>
          <c:val>
            <c:numRef>
              <c:f>'Таблица 1'!$B$10:$B$24</c:f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5"/>
      <c:rotY val="300"/>
      <c:perspective val="0"/>
    </c:view3D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dLbls>
          <c:showVal val="1"/>
        </c:dLbls>
      </c:pie3DChart>
      <c:spPr>
        <a:solidFill>
          <a:sysClr val="window" lastClr="FFFFFF">
            <a:lumMod val="85000"/>
          </a:sysClr>
        </a:solidFill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8.9898665105586723E-2"/>
          <c:w val="1"/>
          <c:h val="0.73184870484476083"/>
        </c:manualLayout>
      </c:layout>
      <c:pie3DChart>
        <c:varyColors val="1"/>
        <c:ser>
          <c:idx val="1"/>
          <c:order val="1"/>
          <c:dPt>
            <c:idx val="0"/>
            <c:explosion val="5"/>
          </c:dPt>
          <c:dPt>
            <c:idx val="3"/>
            <c:explosion val="7"/>
          </c:dPt>
          <c:dLbls>
            <c:dLbl>
              <c:idx val="0"/>
              <c:layout>
                <c:manualLayout>
                  <c:x val="4.201262063236394E-2"/>
                  <c:y val="-4.58202293762231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собственные </a:t>
                    </a:r>
                    <a:r>
                      <a:rPr lang="ru-RU" dirty="0" smtClean="0"/>
                      <a:t>средства 28,3%</a:t>
                    </a:r>
                    <a:endParaRPr lang="ru-RU" dirty="0"/>
                  </a:p>
                </c:rich>
              </c:tx>
              <c:showCatName val="1"/>
            </c:dLbl>
            <c:dLbl>
              <c:idx val="1"/>
              <c:layout>
                <c:manualLayout>
                  <c:x val="8.3726450955187853E-2"/>
                  <c:y val="-0.15681377282866021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з</a:t>
                    </a:r>
                    <a:r>
                      <a:rPr lang="ru-RU" dirty="0"/>
                      <a:t>аемные </a:t>
                    </a:r>
                    <a:r>
                      <a:rPr lang="ru-RU" dirty="0" smtClean="0"/>
                      <a:t>средства 4,2%</a:t>
                    </a:r>
                    <a:endParaRPr lang="ru-RU" dirty="0"/>
                  </a:p>
                </c:rich>
              </c:tx>
              <c:showCatName val="1"/>
            </c:dLbl>
            <c:dLbl>
              <c:idx val="2"/>
              <c:layout>
                <c:manualLayout>
                  <c:x val="7.9046931317327485E-2"/>
                  <c:y val="-9.2847589584063393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бюджетные </a:t>
                    </a:r>
                    <a:r>
                      <a:rPr lang="ru-RU" dirty="0" smtClean="0"/>
                      <a:t>средства</a:t>
                    </a:r>
                  </a:p>
                  <a:p>
                    <a:r>
                      <a:rPr lang="ru-RU" dirty="0" smtClean="0"/>
                      <a:t>21,1%</a:t>
                    </a:r>
                    <a:endParaRPr lang="ru-RU" dirty="0"/>
                  </a:p>
                </c:rich>
              </c:tx>
              <c:showCatName val="1"/>
            </c:dLbl>
            <c:dLbl>
              <c:idx val="3"/>
              <c:layout>
                <c:manualLayout>
                  <c:x val="-4.2317686021102724E-2"/>
                  <c:y val="-2.282866006341178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прочие </a:t>
                    </a:r>
                    <a:r>
                      <a:rPr lang="ru-RU" smtClean="0"/>
                      <a:t>средства 46,4%</a:t>
                    </a:r>
                    <a:endParaRPr lang="ru-RU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CatName val="1"/>
            <c:showLeaderLines val="1"/>
          </c:dLbls>
          <c:cat>
            <c:strRef>
              <c:f>'Таблица 1'!$A$8:$A$17</c:f>
              <c:strCache>
                <c:ptCount val="4"/>
                <c:pt idx="0">
                  <c:v>собственные средства</c:v>
                </c:pt>
                <c:pt idx="1">
                  <c:v>заемные средств других организаций</c:v>
                </c:pt>
                <c:pt idx="2">
                  <c:v>бюджетные средства</c:v>
                </c:pt>
                <c:pt idx="3">
                  <c:v>прочие средства</c:v>
                </c:pt>
              </c:strCache>
            </c:strRef>
          </c:cat>
          <c:val>
            <c:numRef>
              <c:f>'Таблица 1'!$C$8:$C$17</c:f>
              <c:numCache>
                <c:formatCode>0.0</c:formatCode>
                <c:ptCount val="4"/>
                <c:pt idx="0">
                  <c:v>28.301130913876577</c:v>
                </c:pt>
                <c:pt idx="1">
                  <c:v>4.1995048069416248</c:v>
                </c:pt>
                <c:pt idx="2">
                  <c:v>21.052039883116578</c:v>
                </c:pt>
                <c:pt idx="3">
                  <c:v>46.385670629698147</c:v>
                </c:pt>
              </c:numCache>
            </c:numRef>
          </c:val>
        </c:ser>
        <c:ser>
          <c:idx val="0"/>
          <c:order val="0"/>
          <c:explosion val="25"/>
          <c:dLbls>
            <c:showCatName val="1"/>
            <c:showLeaderLines val="1"/>
          </c:dLbls>
          <c:cat>
            <c:strRef>
              <c:f>'Таблица 1'!$A$8:$A$17</c:f>
              <c:strCache>
                <c:ptCount val="4"/>
                <c:pt idx="0">
                  <c:v>собственные средства</c:v>
                </c:pt>
                <c:pt idx="1">
                  <c:v>заемные средств других организаций</c:v>
                </c:pt>
                <c:pt idx="2">
                  <c:v>бюджетные средства</c:v>
                </c:pt>
                <c:pt idx="3">
                  <c:v>прочие средства</c:v>
                </c:pt>
              </c:strCache>
            </c:strRef>
          </c:cat>
          <c:val>
            <c:numRef>
              <c:f>'Таблица 1'!$B$8:$B$17</c:f>
            </c:numRef>
          </c:val>
        </c:ser>
        <c:dLbls>
          <c:showCatName val="1"/>
        </c:dLbls>
      </c:pie3DChart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0.8524</cdr:x>
      <cdr:y>0.81917</cdr:y>
    </cdr:from>
    <cdr:to>
      <cdr:x>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531814" y="1702931"/>
          <a:ext cx="611560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r"/>
          <a:r>
            <a:rPr lang="ru-RU" sz="1600" dirty="0" smtClean="0">
              <a:solidFill>
                <a:srgbClr val="0000FF"/>
              </a:solidFill>
            </a:rPr>
            <a:t>12</a:t>
          </a:r>
          <a:endParaRPr lang="ru-RU" sz="1600" dirty="0">
            <a:solidFill>
              <a:srgbClr val="0000FF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F1C13-61ED-4187-ACDF-F5192CDFE010}" type="datetimeFigureOut">
              <a:rPr lang="ru-RU" smtClean="0"/>
              <a:pPr/>
              <a:t>06.12.2023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CA6BF-05A4-462D-85E3-03BA1281C4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CA6BF-05A4-462D-85E3-03BA1281C4F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25B-DA7C-4E14-8961-E2B2896D9674}" type="datetimeFigureOut">
              <a:rPr lang="ru-RU" smtClean="0"/>
              <a:pPr/>
              <a:t>06.12.2023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36A3-09B0-49AC-A8BC-51758E9803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25B-DA7C-4E14-8961-E2B2896D9674}" type="datetimeFigureOut">
              <a:rPr lang="ru-RU" smtClean="0"/>
              <a:pPr/>
              <a:t>06.12.2023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36A3-09B0-49AC-A8BC-51758E9803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25B-DA7C-4E14-8961-E2B2896D9674}" type="datetimeFigureOut">
              <a:rPr lang="ru-RU" smtClean="0"/>
              <a:pPr/>
              <a:t>06.12.2023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36A3-09B0-49AC-A8BC-51758E9803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25B-DA7C-4E14-8961-E2B2896D9674}" type="datetimeFigureOut">
              <a:rPr lang="ru-RU" smtClean="0"/>
              <a:pPr/>
              <a:t>06.12.2023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36A3-09B0-49AC-A8BC-51758E9803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25B-DA7C-4E14-8961-E2B2896D9674}" type="datetimeFigureOut">
              <a:rPr lang="ru-RU" smtClean="0"/>
              <a:pPr/>
              <a:t>06.12.2023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36A3-09B0-49AC-A8BC-51758E9803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25B-DA7C-4E14-8961-E2B2896D9674}" type="datetimeFigureOut">
              <a:rPr lang="ru-RU" smtClean="0"/>
              <a:pPr/>
              <a:t>06.12.2023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36A3-09B0-49AC-A8BC-51758E9803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25B-DA7C-4E14-8961-E2B2896D9674}" type="datetimeFigureOut">
              <a:rPr lang="ru-RU" smtClean="0"/>
              <a:pPr/>
              <a:t>06.12.2023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36A3-09B0-49AC-A8BC-51758E9803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25B-DA7C-4E14-8961-E2B2896D9674}" type="datetimeFigureOut">
              <a:rPr lang="ru-RU" smtClean="0"/>
              <a:pPr/>
              <a:t>06.12.2023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36A3-09B0-49AC-A8BC-51758E9803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25B-DA7C-4E14-8961-E2B2896D9674}" type="datetimeFigureOut">
              <a:rPr lang="ru-RU" smtClean="0"/>
              <a:pPr/>
              <a:t>06.12.2023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36A3-09B0-49AC-A8BC-51758E9803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25B-DA7C-4E14-8961-E2B2896D9674}" type="datetimeFigureOut">
              <a:rPr lang="ru-RU" smtClean="0"/>
              <a:pPr/>
              <a:t>06.12.2023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36A3-09B0-49AC-A8BC-51758E9803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425B-DA7C-4E14-8961-E2B2896D9674}" type="datetimeFigureOut">
              <a:rPr lang="ru-RU" smtClean="0"/>
              <a:pPr/>
              <a:t>06.12.2023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36A3-09B0-49AC-A8BC-51758E9803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7425B-DA7C-4E14-8961-E2B2896D9674}" type="datetimeFigureOut">
              <a:rPr lang="ru-RU" smtClean="0"/>
              <a:pPr/>
              <a:t>06.12.2023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36A3-09B0-49AC-A8BC-51758E9803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12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8.jpeg"/><Relationship Id="rId5" Type="http://schemas.openxmlformats.org/officeDocument/2006/relationships/image" Target="../media/image24.jpeg"/><Relationship Id="rId10" Type="http://schemas.openxmlformats.org/officeDocument/2006/relationships/image" Target="../media/image1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200800" cy="3960440"/>
          </a:xfrm>
          <a:effectLst/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Предварительные итоги социально-экономического развития города Слободского 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 9 месяцев 2023 года и ожидаемые итоги 2023 года</a:t>
            </a:r>
            <a:endParaRPr lang="ru-RU" sz="3600" b="1" dirty="0"/>
          </a:p>
        </p:txBody>
      </p:sp>
      <p:pic>
        <p:nvPicPr>
          <p:cNvPr id="7" name="Picture 7" descr="RXeZJkvcdu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865926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79512" y="5085184"/>
            <a:ext cx="69127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Заведующая отделом экономического развития,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потребительских рынков и муниципальных</a:t>
            </a:r>
          </a:p>
          <a:p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закупок администрации города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err="1" smtClean="0">
                <a:solidFill>
                  <a:srgbClr val="0000FF"/>
                </a:solidFill>
                <a:cs typeface="Arial" pitchFamily="34" charset="0"/>
              </a:rPr>
              <a:t>Аверина</a:t>
            </a:r>
            <a:r>
              <a:rPr lang="ru-RU" b="1" dirty="0" smtClean="0">
                <a:solidFill>
                  <a:srgbClr val="0000FF"/>
                </a:solidFill>
                <a:cs typeface="Arial" pitchFamily="34" charset="0"/>
              </a:rPr>
              <a:t> Наталья Петровна</a:t>
            </a:r>
            <a:endParaRPr lang="ru-RU" b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 l="32993" t="8234" r="11282" b="59033"/>
          <a:stretch>
            <a:fillRect/>
          </a:stretch>
        </p:blipFill>
        <p:spPr bwMode="auto">
          <a:xfrm>
            <a:off x="5615608" y="4518273"/>
            <a:ext cx="3528392" cy="2339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Box 14"/>
          <p:cNvSpPr txBox="1">
            <a:spLocks noChangeArrowheads="1"/>
          </p:cNvSpPr>
          <p:nvPr/>
        </p:nvSpPr>
        <p:spPr bwMode="auto">
          <a:xfrm>
            <a:off x="1331640" y="0"/>
            <a:ext cx="67920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Потребительский рынок</a:t>
            </a:r>
          </a:p>
        </p:txBody>
      </p:sp>
      <p:sp>
        <p:nvSpPr>
          <p:cNvPr id="5132" name="TextBox 45"/>
          <p:cNvSpPr txBox="1">
            <a:spLocks noChangeArrowheads="1"/>
          </p:cNvSpPr>
          <p:nvPr/>
        </p:nvSpPr>
        <p:spPr bwMode="auto">
          <a:xfrm>
            <a:off x="5292080" y="548680"/>
            <a:ext cx="3203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  <a:cs typeface="Arial" pitchFamily="34" charset="0"/>
              </a:rPr>
              <a:t>Общественное питание</a:t>
            </a:r>
            <a:r>
              <a:rPr lang="ru-RU" sz="2000" b="1" dirty="0">
                <a:solidFill>
                  <a:srgbClr val="990000"/>
                </a:solidFill>
                <a:cs typeface="Arial" pitchFamily="34" charset="0"/>
              </a:rPr>
              <a:t>*</a:t>
            </a:r>
          </a:p>
        </p:txBody>
      </p:sp>
      <p:pic>
        <p:nvPicPr>
          <p:cNvPr id="5134" name="Picture 26" descr="ш-япа-и-сто-овый-прибор-шеф-повара-47075348"/>
          <p:cNvPicPr>
            <a:picLocks noChangeAspect="1" noChangeArrowheads="1"/>
          </p:cNvPicPr>
          <p:nvPr/>
        </p:nvPicPr>
        <p:blipFill>
          <a:blip r:embed="rId2" cstate="print"/>
          <a:srcRect r="8888"/>
          <a:stretch>
            <a:fillRect/>
          </a:stretch>
        </p:blipFill>
        <p:spPr bwMode="auto">
          <a:xfrm>
            <a:off x="4499992" y="620688"/>
            <a:ext cx="936104" cy="94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TextBox 45"/>
          <p:cNvSpPr txBox="1">
            <a:spLocks noChangeArrowheads="1"/>
          </p:cNvSpPr>
          <p:nvPr/>
        </p:nvSpPr>
        <p:spPr bwMode="auto">
          <a:xfrm>
            <a:off x="395536" y="6550223"/>
            <a:ext cx="84969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  <a:cs typeface="Arial" pitchFamily="34" charset="0"/>
              </a:rPr>
              <a:t>* По крупным и средним организациям города (информация по данным </a:t>
            </a:r>
            <a:r>
              <a:rPr lang="ru-RU" sz="1400" b="1" dirty="0" err="1">
                <a:solidFill>
                  <a:srgbClr val="003399"/>
                </a:solidFill>
                <a:cs typeface="Arial" pitchFamily="34" charset="0"/>
              </a:rPr>
              <a:t>Кировстат</a:t>
            </a:r>
            <a:r>
              <a:rPr lang="ru-RU" sz="1400" b="1" dirty="0">
                <a:solidFill>
                  <a:srgbClr val="003399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5137" name="AutoShape 32"/>
          <p:cNvSpPr>
            <a:spLocks noChangeArrowheads="1"/>
          </p:cNvSpPr>
          <p:nvPr/>
        </p:nvSpPr>
        <p:spPr bwMode="auto">
          <a:xfrm>
            <a:off x="3995936" y="2420888"/>
            <a:ext cx="216024" cy="1584176"/>
          </a:xfrm>
          <a:prstGeom prst="upArrow">
            <a:avLst>
              <a:gd name="adj1" fmla="val 50000"/>
              <a:gd name="adj2" fmla="val 87088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007774"/>
              </a:solidFill>
            </a:endParaRPr>
          </a:p>
        </p:txBody>
      </p:sp>
      <p:sp>
        <p:nvSpPr>
          <p:cNvPr id="5138" name="Rectangle 36"/>
          <p:cNvSpPr>
            <a:spLocks noChangeArrowheads="1"/>
          </p:cNvSpPr>
          <p:nvPr/>
        </p:nvSpPr>
        <p:spPr bwMode="auto">
          <a:xfrm>
            <a:off x="3707904" y="2132856"/>
            <a:ext cx="997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</a:rPr>
              <a:t>на 112,6%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39" name="Rectangle 37"/>
          <p:cNvSpPr>
            <a:spLocks noChangeArrowheads="1"/>
          </p:cNvSpPr>
          <p:nvPr/>
        </p:nvSpPr>
        <p:spPr bwMode="auto">
          <a:xfrm>
            <a:off x="8028384" y="3212976"/>
            <a:ext cx="997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</a:rPr>
              <a:t>на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</a:rPr>
              <a:t>118,9%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195736" y="6021288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01.10.2022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203848" y="6021288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01.10.2023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Куб 63"/>
          <p:cNvSpPr/>
          <p:nvPr/>
        </p:nvSpPr>
        <p:spPr>
          <a:xfrm>
            <a:off x="251520" y="2636912"/>
            <a:ext cx="864096" cy="3384376"/>
          </a:xfrm>
          <a:prstGeom prst="cube">
            <a:avLst/>
          </a:prstGeom>
          <a:gradFill flip="none" rotWithShape="1">
            <a:gsLst>
              <a:gs pos="63000">
                <a:srgbClr val="006600"/>
              </a:gs>
              <a:gs pos="47000">
                <a:srgbClr val="00FF00"/>
              </a:gs>
              <a:gs pos="0">
                <a:srgbClr val="CCFF99"/>
              </a:gs>
              <a:gs pos="59000">
                <a:srgbClr val="33CC3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106 млрд. 991 млн. рублей</a:t>
            </a:r>
          </a:p>
          <a:p>
            <a:pPr algn="ctr"/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65" name="Куб 64"/>
          <p:cNvSpPr/>
          <p:nvPr/>
        </p:nvSpPr>
        <p:spPr>
          <a:xfrm>
            <a:off x="1043608" y="1844824"/>
            <a:ext cx="864096" cy="4176464"/>
          </a:xfrm>
          <a:prstGeom prst="cube">
            <a:avLst/>
          </a:prstGeom>
          <a:gradFill flip="none" rotWithShape="1">
            <a:gsLst>
              <a:gs pos="63000">
                <a:srgbClr val="008000"/>
              </a:gs>
              <a:gs pos="47000">
                <a:srgbClr val="00FF00"/>
              </a:gs>
              <a:gs pos="0">
                <a:srgbClr val="CCFFCC"/>
              </a:gs>
              <a:gs pos="59000">
                <a:srgbClr val="33CC3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6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122 млрд. 266 млн. рублей</a:t>
            </a:r>
          </a:p>
          <a:p>
            <a:pPr algn="ctr"/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164288" y="5949280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01.10.2022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063880" y="5949280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01.10.2023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AutoShape 32"/>
          <p:cNvSpPr>
            <a:spLocks noChangeArrowheads="1"/>
          </p:cNvSpPr>
          <p:nvPr/>
        </p:nvSpPr>
        <p:spPr bwMode="auto">
          <a:xfrm>
            <a:off x="8316416" y="3501008"/>
            <a:ext cx="216024" cy="720080"/>
          </a:xfrm>
          <a:prstGeom prst="upArrow">
            <a:avLst>
              <a:gd name="adj1" fmla="val 50000"/>
              <a:gd name="adj2" fmla="val 87088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TextBox 45"/>
          <p:cNvSpPr txBox="1">
            <a:spLocks noChangeArrowheads="1"/>
          </p:cNvSpPr>
          <p:nvPr/>
        </p:nvSpPr>
        <p:spPr bwMode="auto">
          <a:xfrm>
            <a:off x="1043608" y="548680"/>
            <a:ext cx="3456384" cy="400110"/>
          </a:xfrm>
          <a:prstGeom prst="rect">
            <a:avLst/>
          </a:prstGeom>
          <a:solidFill>
            <a:srgbClr val="CCFFCC">
              <a:alpha val="39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cs typeface="Arial" pitchFamily="34" charset="0"/>
              </a:rPr>
              <a:t>Розничный </a:t>
            </a:r>
            <a:r>
              <a:rPr lang="ru-RU" sz="2000" b="1" dirty="0">
                <a:solidFill>
                  <a:srgbClr val="006600"/>
                </a:solidFill>
                <a:cs typeface="Arial" pitchFamily="34" charset="0"/>
              </a:rPr>
              <a:t>товарооборот*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127776" y="1484784"/>
            <a:ext cx="2016224" cy="369332"/>
          </a:xfrm>
          <a:prstGeom prst="rect">
            <a:avLst/>
          </a:prstGeom>
          <a:solidFill>
            <a:srgbClr val="CCFFFF">
              <a:alpha val="42745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город Слободской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04048" y="1484784"/>
            <a:ext cx="2016224" cy="369332"/>
          </a:xfrm>
          <a:prstGeom prst="rect">
            <a:avLst/>
          </a:prstGeom>
          <a:solidFill>
            <a:srgbClr val="CCFF99">
              <a:alpha val="5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</a:rPr>
              <a:t>Кировская область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076056" y="5949280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01.10.2022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012160" y="5949280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01.10.2023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AutoShape 32"/>
          <p:cNvSpPr>
            <a:spLocks noChangeArrowheads="1"/>
          </p:cNvSpPr>
          <p:nvPr/>
        </p:nvSpPr>
        <p:spPr bwMode="auto">
          <a:xfrm>
            <a:off x="6372200" y="2420888"/>
            <a:ext cx="216024" cy="648072"/>
          </a:xfrm>
          <a:prstGeom prst="upArrow">
            <a:avLst>
              <a:gd name="adj1" fmla="val 50000"/>
              <a:gd name="adj2" fmla="val 8708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Rectangle 37"/>
          <p:cNvSpPr>
            <a:spLocks noChangeArrowheads="1"/>
          </p:cNvSpPr>
          <p:nvPr/>
        </p:nvSpPr>
        <p:spPr bwMode="auto">
          <a:xfrm>
            <a:off x="6012160" y="2060848"/>
            <a:ext cx="997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3300"/>
                </a:solidFill>
                <a:latin typeface="Times New Roman" pitchFamily="18" charset="0"/>
              </a:rPr>
              <a:t>на </a:t>
            </a:r>
            <a:r>
              <a:rPr lang="ru-RU" sz="1400" b="1" dirty="0" smtClean="0">
                <a:solidFill>
                  <a:srgbClr val="003300"/>
                </a:solidFill>
                <a:latin typeface="Times New Roman" pitchFamily="18" charset="0"/>
              </a:rPr>
              <a:t>112,6%</a:t>
            </a:r>
            <a:endParaRPr lang="ru-RU" sz="14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0" y="1340768"/>
            <a:ext cx="2016224" cy="369332"/>
          </a:xfrm>
          <a:prstGeom prst="rect">
            <a:avLst/>
          </a:prstGeom>
          <a:solidFill>
            <a:srgbClr val="CCFF99">
              <a:alpha val="53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Кировская область</a:t>
            </a:r>
            <a:endParaRPr lang="ru-RU" dirty="0"/>
          </a:p>
        </p:txBody>
      </p:sp>
      <p:sp>
        <p:nvSpPr>
          <p:cNvPr id="86" name="TextBox 85"/>
          <p:cNvSpPr txBox="1"/>
          <p:nvPr/>
        </p:nvSpPr>
        <p:spPr>
          <a:xfrm>
            <a:off x="2483768" y="1340768"/>
            <a:ext cx="2016224" cy="369332"/>
          </a:xfrm>
          <a:prstGeom prst="rect">
            <a:avLst/>
          </a:prstGeom>
          <a:solidFill>
            <a:srgbClr val="CCFFFF">
              <a:alpha val="54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город Слободской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0" y="6021288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01.10.2022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99592" y="6021288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01.10.2023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76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1080120" cy="98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Box 93"/>
          <p:cNvSpPr txBox="1"/>
          <p:nvPr/>
        </p:nvSpPr>
        <p:spPr>
          <a:xfrm>
            <a:off x="7308304" y="177281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rgbClr val="0000FF"/>
                </a:solidFill>
              </a:rPr>
              <a:t>Доля  городского округа  в области 3,3%</a:t>
            </a:r>
            <a:endParaRPr lang="ru-RU" sz="1100" i="1" dirty="0">
              <a:solidFill>
                <a:srgbClr val="0000FF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843808" y="1700808"/>
            <a:ext cx="1656184" cy="430887"/>
          </a:xfrm>
          <a:prstGeom prst="rect">
            <a:avLst/>
          </a:prstGeom>
          <a:solidFill>
            <a:srgbClr val="CCFFFF">
              <a:alpha val="44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rgbClr val="0000FF"/>
                </a:solidFill>
              </a:rPr>
              <a:t>Доля  городского округа  в области 2,7 </a:t>
            </a:r>
            <a:r>
              <a:rPr lang="ru-RU" sz="1100" dirty="0" smtClean="0">
                <a:solidFill>
                  <a:srgbClr val="0000FF"/>
                </a:solidFill>
              </a:rPr>
              <a:t>%</a:t>
            </a:r>
            <a:endParaRPr lang="ru-RU" sz="1100" dirty="0">
              <a:solidFill>
                <a:srgbClr val="0000FF"/>
              </a:solidFill>
            </a:endParaRPr>
          </a:p>
        </p:txBody>
      </p:sp>
      <p:sp>
        <p:nvSpPr>
          <p:cNvPr id="96" name="Куб 95"/>
          <p:cNvSpPr/>
          <p:nvPr/>
        </p:nvSpPr>
        <p:spPr>
          <a:xfrm>
            <a:off x="3131840" y="3429000"/>
            <a:ext cx="864096" cy="2592288"/>
          </a:xfrm>
          <a:prstGeom prst="cube">
            <a:avLst/>
          </a:prstGeom>
          <a:gradFill flip="none" rotWithShape="1">
            <a:gsLst>
              <a:gs pos="68000">
                <a:srgbClr val="0066FF"/>
              </a:gs>
              <a:gs pos="40000">
                <a:srgbClr val="00FFFF"/>
              </a:gs>
              <a:gs pos="0">
                <a:srgbClr val="CCFFFF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3 млрд. 340 млн.рублей 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97" name="Куб 96"/>
          <p:cNvSpPr/>
          <p:nvPr/>
        </p:nvSpPr>
        <p:spPr>
          <a:xfrm>
            <a:off x="2339752" y="4077072"/>
            <a:ext cx="792088" cy="1944216"/>
          </a:xfrm>
          <a:prstGeom prst="cube">
            <a:avLst/>
          </a:prstGeom>
          <a:gradFill flip="none" rotWithShape="1">
            <a:gsLst>
              <a:gs pos="71000">
                <a:srgbClr val="0066FF"/>
              </a:gs>
              <a:gs pos="40000">
                <a:srgbClr val="00FFFF"/>
              </a:gs>
              <a:gs pos="0">
                <a:srgbClr val="CCFFFF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2 млрд. 967 млн. рублей</a:t>
            </a:r>
          </a:p>
        </p:txBody>
      </p:sp>
      <p:sp>
        <p:nvSpPr>
          <p:cNvPr id="98" name="AutoShape 32"/>
          <p:cNvSpPr>
            <a:spLocks noChangeArrowheads="1"/>
          </p:cNvSpPr>
          <p:nvPr/>
        </p:nvSpPr>
        <p:spPr bwMode="auto">
          <a:xfrm>
            <a:off x="1979712" y="2060848"/>
            <a:ext cx="216024" cy="576064"/>
          </a:xfrm>
          <a:prstGeom prst="upArrow">
            <a:avLst>
              <a:gd name="adj1" fmla="val 50000"/>
              <a:gd name="adj2" fmla="val 87088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1835696" y="1772816"/>
            <a:ext cx="997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</a:rPr>
              <a:t>на 114,3%</a:t>
            </a:r>
            <a:endParaRPr lang="ru-RU" sz="14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43" name="Куб 42"/>
          <p:cNvSpPr/>
          <p:nvPr/>
        </p:nvSpPr>
        <p:spPr>
          <a:xfrm>
            <a:off x="7380312" y="4725144"/>
            <a:ext cx="792088" cy="1224136"/>
          </a:xfrm>
          <a:prstGeom prst="cube">
            <a:avLst/>
          </a:prstGeom>
          <a:gradFill flip="none" rotWithShape="1">
            <a:gsLst>
              <a:gs pos="71000">
                <a:srgbClr val="0066FF"/>
              </a:gs>
              <a:gs pos="40000">
                <a:srgbClr val="00FFFF"/>
              </a:gs>
              <a:gs pos="0">
                <a:srgbClr val="CCFFFF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90 млн.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рублей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44" name="Куб 43"/>
          <p:cNvSpPr/>
          <p:nvPr/>
        </p:nvSpPr>
        <p:spPr>
          <a:xfrm>
            <a:off x="8100392" y="4221088"/>
            <a:ext cx="864096" cy="1728192"/>
          </a:xfrm>
          <a:prstGeom prst="cube">
            <a:avLst/>
          </a:prstGeom>
          <a:gradFill flip="none" rotWithShape="1">
            <a:gsLst>
              <a:gs pos="82000">
                <a:srgbClr val="0066FF"/>
              </a:gs>
              <a:gs pos="40000">
                <a:srgbClr val="00FFFF"/>
              </a:gs>
              <a:gs pos="0">
                <a:srgbClr val="CCFFFF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 107 млн.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 рублей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45" name="Куб 44"/>
          <p:cNvSpPr/>
          <p:nvPr/>
        </p:nvSpPr>
        <p:spPr>
          <a:xfrm>
            <a:off x="5292080" y="3501008"/>
            <a:ext cx="864096" cy="2448272"/>
          </a:xfrm>
          <a:prstGeom prst="cube">
            <a:avLst/>
          </a:prstGeom>
          <a:gradFill flip="none" rotWithShape="1">
            <a:gsLst>
              <a:gs pos="84000">
                <a:srgbClr val="006600"/>
              </a:gs>
              <a:gs pos="47000">
                <a:srgbClr val="00FF00"/>
              </a:gs>
              <a:gs pos="0">
                <a:srgbClr val="CCFF99"/>
              </a:gs>
              <a:gs pos="59000">
                <a:srgbClr val="33CC3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2 млрд. 956 </a:t>
            </a:r>
            <a:r>
              <a:rPr lang="ru-RU" sz="1400" b="1" dirty="0" smtClean="0">
                <a:solidFill>
                  <a:srgbClr val="0000FF"/>
                </a:solidFill>
              </a:rPr>
              <a:t>млн. руб.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46" name="Куб 45"/>
          <p:cNvSpPr/>
          <p:nvPr/>
        </p:nvSpPr>
        <p:spPr>
          <a:xfrm>
            <a:off x="6156176" y="2996952"/>
            <a:ext cx="864096" cy="2952328"/>
          </a:xfrm>
          <a:prstGeom prst="cube">
            <a:avLst/>
          </a:prstGeom>
          <a:gradFill flip="none" rotWithShape="1">
            <a:gsLst>
              <a:gs pos="75000">
                <a:srgbClr val="006600"/>
              </a:gs>
              <a:gs pos="47000">
                <a:srgbClr val="00FF00"/>
              </a:gs>
              <a:gs pos="0">
                <a:srgbClr val="CCFFCC"/>
              </a:gs>
              <a:gs pos="59000">
                <a:srgbClr val="33CC3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3 млрд. 208 </a:t>
            </a:r>
            <a:r>
              <a:rPr lang="ru-RU" sz="1600" b="1" dirty="0" smtClean="0">
                <a:solidFill>
                  <a:srgbClr val="0000FF"/>
                </a:solidFill>
              </a:rPr>
              <a:t>млн. рублей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532440" y="6309320"/>
            <a:ext cx="611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10</a:t>
            </a:r>
            <a:endParaRPr lang="ru-RU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5"/>
          <p:cNvSpPr txBox="1">
            <a:spLocks noChangeArrowheads="1"/>
          </p:cNvSpPr>
          <p:nvPr/>
        </p:nvSpPr>
        <p:spPr bwMode="auto">
          <a:xfrm rot="10800000" flipV="1">
            <a:off x="2411760" y="620688"/>
            <a:ext cx="5328592" cy="400110"/>
          </a:xfrm>
          <a:prstGeom prst="rect">
            <a:avLst/>
          </a:prstGeom>
          <a:solidFill>
            <a:srgbClr val="FFC9FF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за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9 месяцев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2023 года 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уровню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2022 года: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8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1445358" cy="134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8" descr="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145009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5" descr="570f14b9d07e6e8b4d1b14799151d3b8"/>
          <p:cNvPicPr>
            <a:picLocks noChangeAspect="1" noChangeArrowheads="1"/>
          </p:cNvPicPr>
          <p:nvPr/>
        </p:nvPicPr>
        <p:blipFill>
          <a:blip r:embed="rId4" cstate="print"/>
          <a:srcRect l="12608" r="12361"/>
          <a:stretch>
            <a:fillRect/>
          </a:stretch>
        </p:blipFill>
        <p:spPr bwMode="auto">
          <a:xfrm>
            <a:off x="6588224" y="1124744"/>
            <a:ext cx="133144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2" descr="education-logo-vector-11136001"/>
          <p:cNvPicPr>
            <a:picLocks noChangeAspect="1" noChangeArrowheads="1"/>
          </p:cNvPicPr>
          <p:nvPr/>
        </p:nvPicPr>
        <p:blipFill>
          <a:blip r:embed="rId5" cstate="print"/>
          <a:srcRect b="8449"/>
          <a:stretch>
            <a:fillRect/>
          </a:stretch>
        </p:blipFill>
        <p:spPr bwMode="auto">
          <a:xfrm>
            <a:off x="3635896" y="5373216"/>
            <a:ext cx="1512168" cy="136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3" descr="Транспорт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052736"/>
            <a:ext cx="140957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3" descr="a0576234459c8aebf7f1268ca6e1fa52"/>
          <p:cNvPicPr>
            <a:picLocks noChangeAspect="1" noChangeArrowheads="1"/>
          </p:cNvPicPr>
          <p:nvPr/>
        </p:nvPicPr>
        <p:blipFill>
          <a:blip r:embed="rId7" cstate="print"/>
          <a:srcRect l="25536" t="9297" r="23709" b="12804"/>
          <a:stretch>
            <a:fillRect/>
          </a:stretch>
        </p:blipFill>
        <p:spPr bwMode="auto">
          <a:xfrm>
            <a:off x="827584" y="4437112"/>
            <a:ext cx="1440160" cy="160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1" descr="logo-gto"/>
          <p:cNvPicPr>
            <a:picLocks noChangeAspect="1" noChangeArrowheads="1"/>
          </p:cNvPicPr>
          <p:nvPr/>
        </p:nvPicPr>
        <p:blipFill>
          <a:blip r:embed="rId8" cstate="print"/>
          <a:srcRect r="66164"/>
          <a:stretch>
            <a:fillRect/>
          </a:stretch>
        </p:blipFill>
        <p:spPr bwMode="auto">
          <a:xfrm>
            <a:off x="6660232" y="2708920"/>
            <a:ext cx="1301262" cy="13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5" descr="49828_c42f5c1e17aeb238b2d3428ab01ade30bbe8407d"/>
          <p:cNvPicPr>
            <a:picLocks noChangeAspect="1" noChangeArrowheads="1"/>
          </p:cNvPicPr>
          <p:nvPr/>
        </p:nvPicPr>
        <p:blipFill>
          <a:blip r:embed="rId9" cstate="print"/>
          <a:srcRect b="6282"/>
          <a:stretch>
            <a:fillRect/>
          </a:stretch>
        </p:blipFill>
        <p:spPr bwMode="auto">
          <a:xfrm>
            <a:off x="3635896" y="4005064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5"/>
          <p:cNvSpPr>
            <a:spLocks noChangeArrowheads="1"/>
          </p:cNvSpPr>
          <p:nvPr/>
        </p:nvSpPr>
        <p:spPr bwMode="auto">
          <a:xfrm>
            <a:off x="2267744" y="1340768"/>
            <a:ext cx="8723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5BE2"/>
                </a:solidFill>
                <a:latin typeface="Times New Roman" pitchFamily="18" charset="0"/>
              </a:rPr>
              <a:t>на </a:t>
            </a:r>
            <a:r>
              <a:rPr lang="ru-RU" sz="1400" b="1" dirty="0" smtClean="0">
                <a:solidFill>
                  <a:srgbClr val="005BE2"/>
                </a:solidFill>
                <a:latin typeface="Times New Roman" pitchFamily="18" charset="0"/>
              </a:rPr>
              <a:t>130%</a:t>
            </a:r>
            <a:endParaRPr lang="ru-RU" sz="1400" b="1" dirty="0">
              <a:solidFill>
                <a:srgbClr val="005BE2"/>
              </a:solidFill>
              <a:latin typeface="Times New Roman" pitchFamily="18" charset="0"/>
            </a:endParaRPr>
          </a:p>
        </p:txBody>
      </p:sp>
      <p:sp>
        <p:nvSpPr>
          <p:cNvPr id="18" name="TextBox 45"/>
          <p:cNvSpPr txBox="1">
            <a:spLocks noChangeArrowheads="1"/>
          </p:cNvSpPr>
          <p:nvPr/>
        </p:nvSpPr>
        <p:spPr bwMode="auto">
          <a:xfrm rot="-5400000">
            <a:off x="-103874" y="1624154"/>
            <a:ext cx="1224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5BE2"/>
                </a:solidFill>
                <a:latin typeface="Times New Roman" pitchFamily="18" charset="0"/>
                <a:cs typeface="Arial" pitchFamily="34" charset="0"/>
              </a:rPr>
              <a:t>бытовые</a:t>
            </a:r>
          </a:p>
        </p:txBody>
      </p:sp>
      <p:sp>
        <p:nvSpPr>
          <p:cNvPr id="20" name="TextBox 45"/>
          <p:cNvSpPr txBox="1">
            <a:spLocks noChangeArrowheads="1"/>
          </p:cNvSpPr>
          <p:nvPr/>
        </p:nvSpPr>
        <p:spPr bwMode="auto">
          <a:xfrm rot="-5400000">
            <a:off x="-247890" y="3136322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hlink"/>
                </a:solidFill>
                <a:latin typeface="Times New Roman" pitchFamily="18" charset="0"/>
                <a:cs typeface="Arial" pitchFamily="34" charset="0"/>
              </a:rPr>
              <a:t>жилищные</a:t>
            </a:r>
          </a:p>
        </p:txBody>
      </p:sp>
      <p:sp>
        <p:nvSpPr>
          <p:cNvPr id="21" name="TextBox 45"/>
          <p:cNvSpPr txBox="1">
            <a:spLocks noChangeArrowheads="1"/>
          </p:cNvSpPr>
          <p:nvPr/>
        </p:nvSpPr>
        <p:spPr bwMode="auto">
          <a:xfrm rot="-5400000">
            <a:off x="2653046" y="1603538"/>
            <a:ext cx="1584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73C93"/>
                </a:solidFill>
                <a:latin typeface="Times New Roman" pitchFamily="18" charset="0"/>
                <a:cs typeface="Arial" pitchFamily="34" charset="0"/>
              </a:rPr>
              <a:t>транспортные</a:t>
            </a:r>
          </a:p>
        </p:txBody>
      </p:sp>
      <p:sp>
        <p:nvSpPr>
          <p:cNvPr id="22" name="Rectangle 53"/>
          <p:cNvSpPr>
            <a:spLocks noChangeArrowheads="1"/>
          </p:cNvSpPr>
          <p:nvPr/>
        </p:nvSpPr>
        <p:spPr bwMode="auto">
          <a:xfrm>
            <a:off x="5220072" y="1484784"/>
            <a:ext cx="10801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73C93"/>
                </a:solidFill>
                <a:latin typeface="Times New Roman" pitchFamily="18" charset="0"/>
              </a:rPr>
              <a:t>на </a:t>
            </a:r>
            <a:r>
              <a:rPr lang="ru-RU" sz="1400" b="1" dirty="0" smtClean="0">
                <a:solidFill>
                  <a:srgbClr val="073C93"/>
                </a:solidFill>
                <a:latin typeface="Times New Roman" pitchFamily="18" charset="0"/>
              </a:rPr>
              <a:t>107%</a:t>
            </a:r>
            <a:endParaRPr lang="ru-RU" sz="1400" b="1" dirty="0">
              <a:solidFill>
                <a:srgbClr val="073C93"/>
              </a:solidFill>
              <a:latin typeface="Times New Roman" pitchFamily="18" charset="0"/>
            </a:endParaRPr>
          </a:p>
        </p:txBody>
      </p:sp>
      <p:sp>
        <p:nvSpPr>
          <p:cNvPr id="23" name="AutoShape 66"/>
          <p:cNvSpPr>
            <a:spLocks noChangeArrowheads="1"/>
          </p:cNvSpPr>
          <p:nvPr/>
        </p:nvSpPr>
        <p:spPr bwMode="auto">
          <a:xfrm>
            <a:off x="5508104" y="1844824"/>
            <a:ext cx="288032" cy="574478"/>
          </a:xfrm>
          <a:prstGeom prst="upArrow">
            <a:avLst/>
          </a:prstGeom>
          <a:gradFill rotWithShape="1">
            <a:gsLst>
              <a:gs pos="0">
                <a:schemeClr val="bg1"/>
              </a:gs>
              <a:gs pos="100000">
                <a:srgbClr val="073C9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Box 45"/>
          <p:cNvSpPr txBox="1">
            <a:spLocks noChangeArrowheads="1"/>
          </p:cNvSpPr>
          <p:nvPr/>
        </p:nvSpPr>
        <p:spPr bwMode="auto">
          <a:xfrm rot="-5400000">
            <a:off x="-355902" y="5044534"/>
            <a:ext cx="1728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коммунальные</a:t>
            </a:r>
          </a:p>
        </p:txBody>
      </p:sp>
      <p:sp>
        <p:nvSpPr>
          <p:cNvPr id="25" name="AutoShape 91"/>
          <p:cNvSpPr>
            <a:spLocks noChangeArrowheads="1"/>
          </p:cNvSpPr>
          <p:nvPr/>
        </p:nvSpPr>
        <p:spPr bwMode="auto">
          <a:xfrm flipH="1">
            <a:off x="2555776" y="5085184"/>
            <a:ext cx="288032" cy="504056"/>
          </a:xfrm>
          <a:prstGeom prst="upArrow">
            <a:avLst>
              <a:gd name="adj1" fmla="val 50000"/>
              <a:gd name="adj2" fmla="val 62088"/>
            </a:avLst>
          </a:prstGeom>
          <a:gradFill rotWithShape="1">
            <a:gsLst>
              <a:gs pos="0">
                <a:srgbClr val="9933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" name="Rectangle 92"/>
          <p:cNvSpPr>
            <a:spLocks noChangeArrowheads="1"/>
          </p:cNvSpPr>
          <p:nvPr/>
        </p:nvSpPr>
        <p:spPr bwMode="auto">
          <a:xfrm>
            <a:off x="2267744" y="4725144"/>
            <a:ext cx="936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</a:rPr>
              <a:t>на </a:t>
            </a:r>
            <a:r>
              <a:rPr lang="ru-RU" sz="1400" b="1" dirty="0" smtClean="0">
                <a:latin typeface="Times New Roman" pitchFamily="18" charset="0"/>
              </a:rPr>
              <a:t>112%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27" name="TextBox 45"/>
          <p:cNvSpPr txBox="1">
            <a:spLocks noChangeArrowheads="1"/>
          </p:cNvSpPr>
          <p:nvPr/>
        </p:nvSpPr>
        <p:spPr bwMode="auto">
          <a:xfrm rot="-5400000">
            <a:off x="5857401" y="1639543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ru-RU" sz="1600" b="1" dirty="0">
                <a:solidFill>
                  <a:srgbClr val="A50021"/>
                </a:solidFill>
                <a:latin typeface="Times New Roman" pitchFamily="18" charset="0"/>
                <a:cs typeface="Arial" pitchFamily="34" charset="0"/>
              </a:rPr>
              <a:t>культуры</a:t>
            </a:r>
          </a:p>
        </p:txBody>
      </p:sp>
      <p:sp>
        <p:nvSpPr>
          <p:cNvPr id="28" name="Rectangle 54"/>
          <p:cNvSpPr>
            <a:spLocks noChangeArrowheads="1"/>
          </p:cNvSpPr>
          <p:nvPr/>
        </p:nvSpPr>
        <p:spPr bwMode="auto">
          <a:xfrm>
            <a:off x="2267744" y="2924944"/>
            <a:ext cx="8640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hlink"/>
                </a:solidFill>
                <a:latin typeface="Times New Roman" pitchFamily="18" charset="0"/>
              </a:rPr>
              <a:t>на 166%</a:t>
            </a:r>
            <a:endParaRPr lang="ru-RU" sz="1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0" name="TextBox 45"/>
          <p:cNvSpPr txBox="1">
            <a:spLocks noChangeArrowheads="1"/>
          </p:cNvSpPr>
          <p:nvPr/>
        </p:nvSpPr>
        <p:spPr bwMode="auto">
          <a:xfrm rot="-5400000">
            <a:off x="5821397" y="3187715"/>
            <a:ext cx="129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ru-RU" sz="1600" b="1" dirty="0">
                <a:solidFill>
                  <a:srgbClr val="A50021"/>
                </a:solidFill>
                <a:latin typeface="Times New Roman" pitchFamily="18" charset="0"/>
                <a:cs typeface="Arial" pitchFamily="34" charset="0"/>
              </a:rPr>
              <a:t>физкультуры</a:t>
            </a:r>
          </a:p>
        </p:txBody>
      </p:sp>
      <p:sp>
        <p:nvSpPr>
          <p:cNvPr id="31" name="AutoShape 68"/>
          <p:cNvSpPr>
            <a:spLocks noChangeArrowheads="1"/>
          </p:cNvSpPr>
          <p:nvPr/>
        </p:nvSpPr>
        <p:spPr bwMode="auto">
          <a:xfrm>
            <a:off x="8316416" y="3356992"/>
            <a:ext cx="288032" cy="648072"/>
          </a:xfrm>
          <a:prstGeom prst="upArrow">
            <a:avLst/>
          </a:prstGeom>
          <a:gradFill rotWithShape="1">
            <a:gsLst>
              <a:gs pos="0">
                <a:srgbClr val="CC0000"/>
              </a:gs>
              <a:gs pos="100000">
                <a:srgbClr val="CC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55"/>
          <p:cNvSpPr>
            <a:spLocks noChangeArrowheads="1"/>
          </p:cNvSpPr>
          <p:nvPr/>
        </p:nvSpPr>
        <p:spPr bwMode="auto">
          <a:xfrm>
            <a:off x="7956376" y="1196752"/>
            <a:ext cx="11876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90033"/>
                </a:solidFill>
                <a:latin typeface="Times New Roman" pitchFamily="18" charset="0"/>
              </a:rPr>
              <a:t>на </a:t>
            </a:r>
            <a:r>
              <a:rPr lang="ru-RU" sz="1400" b="1" dirty="0" smtClean="0">
                <a:solidFill>
                  <a:srgbClr val="990033"/>
                </a:solidFill>
                <a:latin typeface="Times New Roman" pitchFamily="18" charset="0"/>
              </a:rPr>
              <a:t>172,2 </a:t>
            </a:r>
            <a:r>
              <a:rPr lang="ru-RU" sz="1400" b="1" dirty="0">
                <a:solidFill>
                  <a:srgbClr val="990033"/>
                </a:solidFill>
                <a:latin typeface="Times New Roman" pitchFamily="18" charset="0"/>
              </a:rPr>
              <a:t>%</a:t>
            </a:r>
          </a:p>
        </p:txBody>
      </p:sp>
      <p:sp>
        <p:nvSpPr>
          <p:cNvPr id="34" name="Rectangle 79"/>
          <p:cNvSpPr>
            <a:spLocks noChangeArrowheads="1"/>
          </p:cNvSpPr>
          <p:nvPr/>
        </p:nvSpPr>
        <p:spPr bwMode="auto">
          <a:xfrm>
            <a:off x="5148064" y="5733256"/>
            <a:ext cx="1152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73C93"/>
                </a:solidFill>
                <a:latin typeface="Times New Roman" pitchFamily="18" charset="0"/>
              </a:rPr>
              <a:t>на </a:t>
            </a:r>
            <a:r>
              <a:rPr lang="ru-RU" sz="1400" b="1" dirty="0" smtClean="0">
                <a:solidFill>
                  <a:srgbClr val="073C93"/>
                </a:solidFill>
                <a:latin typeface="Times New Roman" pitchFamily="18" charset="0"/>
              </a:rPr>
              <a:t>112,2% </a:t>
            </a:r>
            <a:endParaRPr lang="ru-RU" sz="1400" b="1" dirty="0">
              <a:solidFill>
                <a:srgbClr val="073C93"/>
              </a:solidFill>
              <a:latin typeface="Times New Roman" pitchFamily="18" charset="0"/>
            </a:endParaRPr>
          </a:p>
        </p:txBody>
      </p:sp>
      <p:sp>
        <p:nvSpPr>
          <p:cNvPr id="35" name="TextBox 45"/>
          <p:cNvSpPr txBox="1">
            <a:spLocks noChangeArrowheads="1"/>
          </p:cNvSpPr>
          <p:nvPr/>
        </p:nvSpPr>
        <p:spPr bwMode="auto">
          <a:xfrm rot="-5400000">
            <a:off x="2797013" y="5852059"/>
            <a:ext cx="12962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73C93"/>
                </a:solidFill>
                <a:latin typeface="Times New Roman" pitchFamily="18" charset="0"/>
                <a:cs typeface="Arial" pitchFamily="34" charset="0"/>
              </a:rPr>
              <a:t>образование</a:t>
            </a:r>
            <a:endParaRPr lang="ru-RU" sz="1600" b="1" dirty="0">
              <a:solidFill>
                <a:srgbClr val="073C93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" name="AutoShape 87"/>
          <p:cNvSpPr>
            <a:spLocks noChangeArrowheads="1"/>
          </p:cNvSpPr>
          <p:nvPr/>
        </p:nvSpPr>
        <p:spPr bwMode="auto">
          <a:xfrm>
            <a:off x="5508104" y="4725144"/>
            <a:ext cx="288032" cy="576064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10800000" lon="0" rev="0"/>
            </a:camera>
            <a:lightRig rig="threePt" dir="t"/>
          </a:scene3d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7" name="TextBox 45"/>
          <p:cNvSpPr txBox="1">
            <a:spLocks noChangeArrowheads="1"/>
          </p:cNvSpPr>
          <p:nvPr/>
        </p:nvSpPr>
        <p:spPr bwMode="auto">
          <a:xfrm rot="-5400000">
            <a:off x="2797062" y="4483858"/>
            <a:ext cx="12961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медицинские</a:t>
            </a:r>
          </a:p>
        </p:txBody>
      </p:sp>
      <p:sp>
        <p:nvSpPr>
          <p:cNvPr id="38" name="Rectangle 78"/>
          <p:cNvSpPr>
            <a:spLocks noChangeArrowheads="1"/>
          </p:cNvSpPr>
          <p:nvPr/>
        </p:nvSpPr>
        <p:spPr bwMode="auto">
          <a:xfrm>
            <a:off x="7991872" y="2924944"/>
            <a:ext cx="1152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</a:rPr>
              <a:t>на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</a:rPr>
              <a:t>100,7%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</a:endParaRPr>
          </a:p>
        </p:txBody>
      </p:sp>
      <p:sp>
        <p:nvSpPr>
          <p:cNvPr id="39" name="Rectangle 86"/>
          <p:cNvSpPr>
            <a:spLocks noChangeArrowheads="1"/>
          </p:cNvSpPr>
          <p:nvPr/>
        </p:nvSpPr>
        <p:spPr bwMode="auto">
          <a:xfrm>
            <a:off x="5220072" y="4437112"/>
            <a:ext cx="1152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на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112,9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%</a:t>
            </a:r>
          </a:p>
        </p:txBody>
      </p: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2051720" y="0"/>
            <a:ext cx="60719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Платные услуги населению</a:t>
            </a:r>
          </a:p>
        </p:txBody>
      </p:sp>
      <p:pic>
        <p:nvPicPr>
          <p:cNvPr id="2" name="Picture 20" descr="RXeZJkvcdu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44408" y="116632"/>
            <a:ext cx="64037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 descr="https://phonoteka.org/uploads/posts/2021-05/thumbs/1621802237_21-phonoteka_org-p-fon-dlya-vetapteki-27.jpg"/>
          <p:cNvPicPr/>
          <p:nvPr/>
        </p:nvPicPr>
        <p:blipFill>
          <a:blip r:embed="rId11" cstate="print"/>
          <a:srcRect b="6166"/>
          <a:stretch>
            <a:fillRect/>
          </a:stretch>
        </p:blipFill>
        <p:spPr bwMode="auto">
          <a:xfrm>
            <a:off x="3635896" y="2492896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5"/>
          <p:cNvSpPr txBox="1">
            <a:spLocks noChangeArrowheads="1"/>
          </p:cNvSpPr>
          <p:nvPr/>
        </p:nvSpPr>
        <p:spPr bwMode="auto">
          <a:xfrm rot="-5400000">
            <a:off x="2653045" y="3115707"/>
            <a:ext cx="1584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Arial" pitchFamily="34" charset="0"/>
              </a:rPr>
              <a:t>ветеринарные</a:t>
            </a:r>
            <a:endParaRPr lang="ru-RU" sz="1600" b="1" dirty="0">
              <a:solidFill>
                <a:srgbClr val="008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" name="AutoShape 66"/>
          <p:cNvSpPr>
            <a:spLocks noChangeArrowheads="1"/>
          </p:cNvSpPr>
          <p:nvPr/>
        </p:nvSpPr>
        <p:spPr bwMode="auto">
          <a:xfrm>
            <a:off x="5508104" y="3356992"/>
            <a:ext cx="288032" cy="574478"/>
          </a:xfrm>
          <a:prstGeom prst="upArrow">
            <a:avLst/>
          </a:prstGeom>
          <a:gradFill rotWithShape="1">
            <a:gsLst>
              <a:gs pos="1000">
                <a:schemeClr val="bg1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Rectangle 53"/>
          <p:cNvSpPr>
            <a:spLocks noChangeArrowheads="1"/>
          </p:cNvSpPr>
          <p:nvPr/>
        </p:nvSpPr>
        <p:spPr bwMode="auto">
          <a:xfrm>
            <a:off x="5148064" y="2996952"/>
            <a:ext cx="10801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8000"/>
                </a:solidFill>
                <a:latin typeface="Times New Roman" pitchFamily="18" charset="0"/>
              </a:rPr>
              <a:t>на </a:t>
            </a:r>
            <a:r>
              <a:rPr lang="ru-RU" sz="1400" b="1" dirty="0" smtClean="0">
                <a:solidFill>
                  <a:srgbClr val="008000"/>
                </a:solidFill>
                <a:latin typeface="Times New Roman" pitchFamily="18" charset="0"/>
              </a:rPr>
              <a:t>123%</a:t>
            </a:r>
            <a:endParaRPr lang="ru-RU" sz="14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47" name="TextBox 45"/>
          <p:cNvSpPr txBox="1">
            <a:spLocks noChangeArrowheads="1"/>
          </p:cNvSpPr>
          <p:nvPr/>
        </p:nvSpPr>
        <p:spPr bwMode="auto">
          <a:xfrm rot="-5400000">
            <a:off x="5222252" y="5111603"/>
            <a:ext cx="24482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370"/>
                </a:solidFill>
                <a:latin typeface="Times New Roman" pitchFamily="18" charset="0"/>
                <a:cs typeface="Arial" pitchFamily="34" charset="0"/>
              </a:rPr>
              <a:t>Услуги гражданам пожилого возраста и инвалидам</a:t>
            </a:r>
            <a:endParaRPr lang="ru-RU" sz="1400" b="1" dirty="0">
              <a:solidFill>
                <a:srgbClr val="00737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48" name="Рисунок 47" descr="https://sun9-6.userapi.com/impg/FlSe1LaqY5BCF9lmdYS6Ryfh4US5WOezehtsEg/fsH84X0zbdE.jpg?size=604x535&amp;quality=96&amp;sign=3bf43775279db6dde19fdaa67226e4a8&amp;type=album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4509120"/>
            <a:ext cx="15841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AutoShape 68"/>
          <p:cNvSpPr>
            <a:spLocks noChangeArrowheads="1"/>
          </p:cNvSpPr>
          <p:nvPr/>
        </p:nvSpPr>
        <p:spPr bwMode="auto">
          <a:xfrm>
            <a:off x="8388424" y="5805264"/>
            <a:ext cx="288032" cy="574229"/>
          </a:xfrm>
          <a:prstGeom prst="upArrow">
            <a:avLst/>
          </a:prstGeom>
          <a:gradFill rotWithShape="1">
            <a:gsLst>
              <a:gs pos="0">
                <a:srgbClr val="007370"/>
              </a:gs>
              <a:gs pos="100000">
                <a:srgbClr val="0099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Rectangle 78"/>
          <p:cNvSpPr>
            <a:spLocks noChangeArrowheads="1"/>
          </p:cNvSpPr>
          <p:nvPr/>
        </p:nvSpPr>
        <p:spPr bwMode="auto">
          <a:xfrm>
            <a:off x="8100392" y="5445224"/>
            <a:ext cx="1152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774"/>
                </a:solidFill>
                <a:latin typeface="Times New Roman" pitchFamily="18" charset="0"/>
              </a:rPr>
              <a:t>на </a:t>
            </a:r>
            <a:r>
              <a:rPr lang="ru-RU" sz="1400" b="1" dirty="0" smtClean="0">
                <a:solidFill>
                  <a:srgbClr val="007774"/>
                </a:solidFill>
                <a:latin typeface="Times New Roman" pitchFamily="18" charset="0"/>
              </a:rPr>
              <a:t>103%</a:t>
            </a:r>
            <a:endParaRPr lang="ru-RU" sz="1400" b="1" dirty="0">
              <a:solidFill>
                <a:srgbClr val="007774"/>
              </a:solidFill>
              <a:latin typeface="Times New Roman" pitchFamily="18" charset="0"/>
            </a:endParaRPr>
          </a:p>
        </p:txBody>
      </p:sp>
      <p:sp>
        <p:nvSpPr>
          <p:cNvPr id="54" name="AutoShape 68"/>
          <p:cNvSpPr>
            <a:spLocks noChangeArrowheads="1"/>
          </p:cNvSpPr>
          <p:nvPr/>
        </p:nvSpPr>
        <p:spPr bwMode="auto">
          <a:xfrm>
            <a:off x="8244408" y="1700808"/>
            <a:ext cx="288032" cy="648072"/>
          </a:xfrm>
          <a:prstGeom prst="upArrow">
            <a:avLst/>
          </a:prstGeom>
          <a:gradFill rotWithShape="1">
            <a:gsLst>
              <a:gs pos="0">
                <a:srgbClr val="CC0000"/>
              </a:gs>
              <a:gs pos="100000">
                <a:srgbClr val="CC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AutoShape 66"/>
          <p:cNvSpPr>
            <a:spLocks noChangeArrowheads="1"/>
          </p:cNvSpPr>
          <p:nvPr/>
        </p:nvSpPr>
        <p:spPr bwMode="auto">
          <a:xfrm>
            <a:off x="2483768" y="1628800"/>
            <a:ext cx="288032" cy="574478"/>
          </a:xfrm>
          <a:prstGeom prst="upArrow">
            <a:avLst/>
          </a:prstGeom>
          <a:gradFill rotWithShape="1">
            <a:gsLst>
              <a:gs pos="0">
                <a:schemeClr val="bg1"/>
              </a:gs>
              <a:gs pos="100000">
                <a:srgbClr val="073C9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AutoShape 66"/>
          <p:cNvSpPr>
            <a:spLocks noChangeArrowheads="1"/>
          </p:cNvSpPr>
          <p:nvPr/>
        </p:nvSpPr>
        <p:spPr bwMode="auto">
          <a:xfrm>
            <a:off x="2483768" y="3212976"/>
            <a:ext cx="288032" cy="574478"/>
          </a:xfrm>
          <a:prstGeom prst="upArrow">
            <a:avLst/>
          </a:prstGeom>
          <a:gradFill rotWithShape="1">
            <a:gsLst>
              <a:gs pos="0">
                <a:schemeClr val="bg1"/>
              </a:gs>
              <a:gs pos="100000">
                <a:srgbClr val="073C9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AutoShape 66"/>
          <p:cNvSpPr>
            <a:spLocks noChangeArrowheads="1"/>
          </p:cNvSpPr>
          <p:nvPr/>
        </p:nvSpPr>
        <p:spPr bwMode="auto">
          <a:xfrm>
            <a:off x="5508104" y="6093296"/>
            <a:ext cx="288032" cy="574478"/>
          </a:xfrm>
          <a:prstGeom prst="upArrow">
            <a:avLst/>
          </a:prstGeom>
          <a:gradFill rotWithShape="1">
            <a:gsLst>
              <a:gs pos="0">
                <a:schemeClr val="bg1"/>
              </a:gs>
              <a:gs pos="100000">
                <a:srgbClr val="073C9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8532440" y="6309320"/>
            <a:ext cx="611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11</a:t>
            </a:r>
            <a:endParaRPr lang="ru-RU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632848" cy="93610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7" name="Picture 7" descr="RXeZJkvcdu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88640"/>
            <a:ext cx="67078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83568" y="0"/>
            <a:ext cx="784887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Строительство, инвестиции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6672"/>
            <a:ext cx="4104456" cy="1261884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6600FF"/>
                </a:solidFill>
              </a:rPr>
              <a:t>Объемы работ по чистому виду «Строительство»</a:t>
            </a:r>
            <a:r>
              <a:rPr lang="ru-RU" sz="2000" dirty="0" smtClean="0">
                <a:solidFill>
                  <a:srgbClr val="6600FF"/>
                </a:solidFill>
              </a:rPr>
              <a:t>,</a:t>
            </a:r>
            <a:r>
              <a:rPr lang="ru-RU" sz="2000" b="1" dirty="0" smtClean="0">
                <a:solidFill>
                  <a:srgbClr val="6600FF"/>
                </a:solidFill>
              </a:rPr>
              <a:t> </a:t>
            </a:r>
            <a:r>
              <a:rPr lang="ru-RU" sz="1600" i="1" dirty="0" smtClean="0">
                <a:solidFill>
                  <a:srgbClr val="6600CC"/>
                </a:solidFill>
              </a:rPr>
              <a:t>млн. руб.</a:t>
            </a:r>
          </a:p>
          <a:p>
            <a:pPr algn="ctr">
              <a:spcBef>
                <a:spcPct val="50000"/>
              </a:spcBef>
            </a:pPr>
            <a:endParaRPr lang="ru-RU" sz="2400" b="1" dirty="0">
              <a:solidFill>
                <a:srgbClr val="6600FF"/>
              </a:solidFill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611560" y="2780928"/>
            <a:ext cx="792088" cy="1584176"/>
          </a:xfrm>
          <a:prstGeom prst="cube">
            <a:avLst/>
          </a:prstGeom>
          <a:gradFill flip="none" rotWithShape="1">
            <a:gsLst>
              <a:gs pos="0">
                <a:srgbClr val="66FFFF"/>
              </a:gs>
              <a:gs pos="100000">
                <a:srgbClr val="9966FF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Строительство -всего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4509120"/>
            <a:ext cx="144016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на  01.10.2022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22048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CC"/>
                </a:solidFill>
              </a:rPr>
              <a:t>1430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788024" y="548680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Инвестиции в основные фонды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123728" y="4509120"/>
            <a:ext cx="144016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на 01.10.2023</a:t>
            </a:r>
            <a:endParaRPr lang="ru-RU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403648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1375</a:t>
            </a:r>
          </a:p>
        </p:txBody>
      </p:sp>
      <p:sp>
        <p:nvSpPr>
          <p:cNvPr id="24" name="Куб 23"/>
          <p:cNvSpPr/>
          <p:nvPr/>
        </p:nvSpPr>
        <p:spPr>
          <a:xfrm>
            <a:off x="1187624" y="2924944"/>
            <a:ext cx="720080" cy="1440160"/>
          </a:xfrm>
          <a:prstGeom prst="cube">
            <a:avLst/>
          </a:prstGeom>
          <a:gradFill flip="none" rotWithShape="1">
            <a:gsLst>
              <a:gs pos="0">
                <a:srgbClr val="FFCC66"/>
              </a:gs>
              <a:gs pos="100000">
                <a:schemeClr val="accent6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Строительство дорог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Куб 24"/>
          <p:cNvSpPr/>
          <p:nvPr/>
        </p:nvSpPr>
        <p:spPr>
          <a:xfrm>
            <a:off x="2123728" y="1484784"/>
            <a:ext cx="792088" cy="2880320"/>
          </a:xfrm>
          <a:prstGeom prst="cube">
            <a:avLst/>
          </a:prstGeom>
          <a:gradFill flip="none" rotWithShape="1">
            <a:gsLst>
              <a:gs pos="0">
                <a:srgbClr val="66FFFF"/>
              </a:gs>
              <a:gs pos="100000">
                <a:srgbClr val="9966FF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Строительство -всего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6" name="Куб 25"/>
          <p:cNvSpPr/>
          <p:nvPr/>
        </p:nvSpPr>
        <p:spPr>
          <a:xfrm>
            <a:off x="2699792" y="1988840"/>
            <a:ext cx="720080" cy="2376264"/>
          </a:xfrm>
          <a:prstGeom prst="cube">
            <a:avLst/>
          </a:prstGeom>
          <a:gradFill flip="none" rotWithShape="1">
            <a:gsLst>
              <a:gs pos="0">
                <a:srgbClr val="FFCC66"/>
              </a:gs>
              <a:gs pos="100000">
                <a:schemeClr val="accent6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Строительство дорог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1720" y="11967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CC"/>
                </a:solidFill>
              </a:rPr>
              <a:t>2829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15816" y="16288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2732</a:t>
            </a:r>
          </a:p>
        </p:txBody>
      </p:sp>
      <p:sp>
        <p:nvSpPr>
          <p:cNvPr id="31" name="Цилиндр 30"/>
          <p:cNvSpPr/>
          <p:nvPr/>
        </p:nvSpPr>
        <p:spPr>
          <a:xfrm>
            <a:off x="5580112" y="1700808"/>
            <a:ext cx="1008112" cy="2376264"/>
          </a:xfrm>
          <a:prstGeom prst="can">
            <a:avLst>
              <a:gd name="adj" fmla="val 36223"/>
            </a:avLst>
          </a:prstGeom>
          <a:gradFill>
            <a:gsLst>
              <a:gs pos="100000">
                <a:srgbClr val="0958B7"/>
              </a:gs>
              <a:gs pos="0">
                <a:srgbClr val="0070C0"/>
              </a:gs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rgbClr val="0000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4BA5C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1051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млн.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Стрелка вверх 34"/>
          <p:cNvSpPr/>
          <p:nvPr/>
        </p:nvSpPr>
        <p:spPr>
          <a:xfrm>
            <a:off x="1979712" y="1340768"/>
            <a:ext cx="144016" cy="288032"/>
          </a:xfrm>
          <a:prstGeom prst="upArrow">
            <a:avLst/>
          </a:prstGeom>
          <a:gradFill>
            <a:gsLst>
              <a:gs pos="54000">
                <a:srgbClr val="6600CC"/>
              </a:gs>
              <a:gs pos="84000">
                <a:srgbClr val="00FFFF"/>
              </a:gs>
              <a:gs pos="9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619672" y="1628800"/>
            <a:ext cx="5760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6600CC"/>
                </a:solidFill>
              </a:rPr>
              <a:t>198</a:t>
            </a:r>
            <a:r>
              <a:rPr lang="ru-RU" sz="1500" b="1" dirty="0" smtClean="0">
                <a:solidFill>
                  <a:srgbClr val="6600CC"/>
                </a:solidFill>
              </a:rPr>
              <a:t>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64088" y="4077072"/>
            <a:ext cx="144016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на  01.10.2022</a:t>
            </a:r>
            <a:endParaRPr lang="ru-RU" sz="1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876256" y="4077072"/>
            <a:ext cx="144016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на  01.10.2023</a:t>
            </a:r>
            <a:endParaRPr lang="ru-RU" sz="1600" b="1" dirty="0"/>
          </a:p>
        </p:txBody>
      </p:sp>
      <p:sp>
        <p:nvSpPr>
          <p:cNvPr id="49" name="Цилиндр 48"/>
          <p:cNvSpPr/>
          <p:nvPr/>
        </p:nvSpPr>
        <p:spPr>
          <a:xfrm>
            <a:off x="6876256" y="1268760"/>
            <a:ext cx="1152128" cy="2808312"/>
          </a:xfrm>
          <a:prstGeom prst="can">
            <a:avLst>
              <a:gd name="adj" fmla="val 36223"/>
            </a:avLst>
          </a:prstGeom>
          <a:gradFill>
            <a:gsLst>
              <a:gs pos="100000">
                <a:srgbClr val="0958B7"/>
              </a:gs>
              <a:gs pos="0">
                <a:srgbClr val="0070C0"/>
              </a:gs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rgbClr val="0000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4BA5C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1121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млн.рублей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Стрелка вниз 49"/>
          <p:cNvSpPr/>
          <p:nvPr/>
        </p:nvSpPr>
        <p:spPr>
          <a:xfrm>
            <a:off x="8316416" y="2852936"/>
            <a:ext cx="216024" cy="1008112"/>
          </a:xfrm>
          <a:prstGeom prst="downArrow">
            <a:avLst/>
          </a:prstGeom>
          <a:gradFill>
            <a:gsLst>
              <a:gs pos="0">
                <a:srgbClr val="CCFFFF"/>
              </a:gs>
              <a:gs pos="47000">
                <a:schemeClr val="tx2">
                  <a:lumMod val="60000"/>
                  <a:lumOff val="40000"/>
                </a:schemeClr>
              </a:gs>
              <a:gs pos="55000">
                <a:srgbClr val="0066FF"/>
              </a:gs>
            </a:gsLst>
            <a:lin ang="5400000" scaled="0"/>
          </a:gradFill>
          <a:ln>
            <a:solidFill>
              <a:srgbClr val="0000FF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956376" y="1988840"/>
            <a:ext cx="1187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95928" y="299695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106,6%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039544" y="4509120"/>
            <a:ext cx="410445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Финансовые источники инвестиций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47" name="Chart 1"/>
          <p:cNvGraphicFramePr>
            <a:graphicFrameLocks/>
          </p:cNvGraphicFramePr>
          <p:nvPr/>
        </p:nvGraphicFramePr>
        <p:xfrm>
          <a:off x="5508104" y="4941168"/>
          <a:ext cx="331236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5000626" y="4985792"/>
          <a:ext cx="414337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740352" cy="864096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Среднемесячная номинальная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 заработная плата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3744416" cy="5073427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7" descr="RXeZJkvcdu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4462" y="116632"/>
            <a:ext cx="69274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555776" y="1052736"/>
            <a:ext cx="3024336" cy="461665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Город  Слободской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9" name="Содержимое 8"/>
          <p:cNvSpPr txBox="1">
            <a:spLocks noGrp="1"/>
          </p:cNvSpPr>
          <p:nvPr>
            <p:ph sz="half" idx="2"/>
          </p:nvPr>
        </p:nvSpPr>
        <p:spPr>
          <a:xfrm>
            <a:off x="251520" y="764704"/>
            <a:ext cx="1872208" cy="83099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Кировская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область</a:t>
            </a:r>
            <a:endParaRPr lang="ru-RU" sz="2400" b="1" dirty="0">
              <a:solidFill>
                <a:srgbClr val="C00000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6027003"/>
            <a:ext cx="1187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Январь-сентябрь</a:t>
            </a:r>
          </a:p>
          <a:p>
            <a:pPr algn="ctr"/>
            <a:r>
              <a:rPr lang="ru-RU" sz="1600" dirty="0" smtClean="0"/>
              <a:t>2022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602700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Январь-сентябрь</a:t>
            </a:r>
          </a:p>
          <a:p>
            <a:pPr algn="ctr"/>
            <a:r>
              <a:rPr lang="ru-RU" sz="1600" dirty="0" smtClean="0"/>
              <a:t>2023</a:t>
            </a:r>
            <a:endParaRPr lang="ru-RU" sz="1600" dirty="0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444208" y="4365104"/>
            <a:ext cx="720080" cy="1656184"/>
          </a:xfrm>
          <a:prstGeom prst="triangle">
            <a:avLst>
              <a:gd name="adj" fmla="val 49493"/>
            </a:avLst>
          </a:prstGeom>
          <a:gradFill>
            <a:gsLst>
              <a:gs pos="44000">
                <a:srgbClr val="FFFF00"/>
              </a:gs>
              <a:gs pos="5000">
                <a:srgbClr val="FF9900"/>
              </a:gs>
              <a:gs pos="22000">
                <a:srgbClr val="FF9900"/>
              </a:gs>
              <a:gs pos="79000">
                <a:srgbClr val="FF9900"/>
              </a:gs>
              <a:gs pos="47000">
                <a:schemeClr val="bg1"/>
              </a:gs>
            </a:gsLst>
            <a:lin ang="0" scaled="1"/>
          </a:gradFill>
          <a:ln w="34925">
            <a:solidFill>
              <a:srgbClr val="FF99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4BA5C5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0800">
            <a:bevelT h="0"/>
            <a:bevelB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28488 руб.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6372200" y="1772816"/>
            <a:ext cx="792088" cy="1872208"/>
          </a:xfrm>
          <a:prstGeom prst="triangle">
            <a:avLst>
              <a:gd name="adj" fmla="val 48454"/>
            </a:avLst>
          </a:prstGeom>
          <a:gradFill>
            <a:gsLst>
              <a:gs pos="100000">
                <a:srgbClr val="0958B7"/>
              </a:gs>
              <a:gs pos="0">
                <a:srgbClr val="0070C0"/>
              </a:gs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rgbClr val="0000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4BA5C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42582</a:t>
            </a:r>
            <a:r>
              <a:rPr lang="ru-RU" sz="1600" dirty="0" smtClean="0">
                <a:solidFill>
                  <a:srgbClr val="0000FF"/>
                </a:solidFill>
              </a:rPr>
              <a:t>руб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flipH="1">
            <a:off x="4427984" y="1844824"/>
            <a:ext cx="1008112" cy="4104456"/>
          </a:xfrm>
          <a:prstGeom prst="triangle">
            <a:avLst>
              <a:gd name="adj" fmla="val 49816"/>
            </a:avLst>
          </a:prstGeom>
          <a:gradFill>
            <a:gsLst>
              <a:gs pos="100000">
                <a:srgbClr val="009900"/>
              </a:gs>
              <a:gs pos="15000">
                <a:srgbClr val="008000"/>
              </a:gs>
              <a:gs pos="37000">
                <a:srgbClr val="66FF33"/>
              </a:gs>
              <a:gs pos="46000">
                <a:schemeClr val="bg1"/>
              </a:gs>
              <a:gs pos="79000">
                <a:srgbClr val="008000"/>
              </a:gs>
            </a:gsLst>
            <a:lin ang="0" scaled="1"/>
          </a:gradFill>
          <a:ln>
            <a:solidFill>
              <a:srgbClr val="0066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4BA5C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43714</a:t>
            </a:r>
            <a:r>
              <a:rPr lang="ru-RU" b="1" dirty="0" smtClean="0">
                <a:solidFill>
                  <a:srgbClr val="006600"/>
                </a:solidFill>
              </a:rPr>
              <a:t>  рублей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1475656" y="1844824"/>
            <a:ext cx="1080120" cy="4104456"/>
          </a:xfrm>
          <a:prstGeom prst="triangle">
            <a:avLst>
              <a:gd name="adj" fmla="val 46335"/>
            </a:avLst>
          </a:prstGeom>
          <a:gradFill>
            <a:gsLst>
              <a:gs pos="71000">
                <a:srgbClr val="FF0000"/>
              </a:gs>
              <a:gs pos="39000">
                <a:srgbClr val="FF5050"/>
              </a:gs>
              <a:gs pos="54000">
                <a:schemeClr val="bg1"/>
              </a:gs>
              <a:gs pos="35000">
                <a:srgbClr val="FF5050"/>
              </a:gs>
              <a:gs pos="19000">
                <a:srgbClr val="FF0000"/>
              </a:gs>
            </a:gsLst>
            <a:lin ang="0" scaled="1"/>
          </a:gradFill>
          <a:ln>
            <a:solidFill>
              <a:srgbClr val="99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4BA5C5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0800">
            <a:bevelT h="0"/>
            <a:bevelB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46150 рубля    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2627784" y="4653136"/>
            <a:ext cx="0" cy="1296144"/>
          </a:xfrm>
          <a:prstGeom prst="straightConnector1">
            <a:avLst/>
          </a:prstGeom>
          <a:ln w="349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39752" y="422108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116,9%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5652120" y="4725144"/>
            <a:ext cx="0" cy="1224136"/>
          </a:xfrm>
          <a:prstGeom prst="straightConnector1">
            <a:avLst/>
          </a:prstGeom>
          <a:ln w="3492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20072" y="393305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6600"/>
                </a:solidFill>
              </a:rPr>
              <a:t>113,8%</a:t>
            </a:r>
            <a:endParaRPr lang="ru-RU" sz="1600" b="1" i="1" dirty="0">
              <a:solidFill>
                <a:srgbClr val="006600"/>
              </a:solidFill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7596336" y="1412776"/>
            <a:ext cx="792088" cy="2232248"/>
          </a:xfrm>
          <a:prstGeom prst="triangle">
            <a:avLst>
              <a:gd name="adj" fmla="val 47251"/>
            </a:avLst>
          </a:prstGeom>
          <a:gradFill>
            <a:gsLst>
              <a:gs pos="100000">
                <a:srgbClr val="0958B7"/>
              </a:gs>
              <a:gs pos="0">
                <a:srgbClr val="0070C0"/>
              </a:gs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rgbClr val="0000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4BA5C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48628 </a:t>
            </a:r>
            <a:r>
              <a:rPr lang="ru-RU" sz="1600" dirty="0" smtClean="0">
                <a:solidFill>
                  <a:srgbClr val="0000FF"/>
                </a:solidFill>
              </a:rPr>
              <a:t>руб</a:t>
            </a:r>
            <a:r>
              <a:rPr lang="ru-RU" sz="1600" b="1" dirty="0" smtClean="0">
                <a:solidFill>
                  <a:srgbClr val="0000FF"/>
                </a:solidFill>
              </a:rPr>
              <a:t>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179512" y="2132856"/>
            <a:ext cx="1080120" cy="3816424"/>
          </a:xfrm>
          <a:prstGeom prst="triangle">
            <a:avLst>
              <a:gd name="adj" fmla="val 46335"/>
            </a:avLst>
          </a:prstGeom>
          <a:gradFill>
            <a:gsLst>
              <a:gs pos="71000">
                <a:srgbClr val="FF0000"/>
              </a:gs>
              <a:gs pos="39000">
                <a:srgbClr val="FF5050"/>
              </a:gs>
              <a:gs pos="54000">
                <a:schemeClr val="bg1"/>
              </a:gs>
              <a:gs pos="35000">
                <a:srgbClr val="FF5050"/>
              </a:gs>
              <a:gs pos="19000">
                <a:srgbClr val="FF0000"/>
              </a:gs>
            </a:gsLst>
            <a:lin ang="0" scaled="1"/>
          </a:gradFill>
          <a:ln>
            <a:solidFill>
              <a:srgbClr val="99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4BA5C5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0800">
            <a:bevelT h="0"/>
            <a:bevelB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      39784 рубля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 flipH="1">
            <a:off x="3131840" y="2636912"/>
            <a:ext cx="1080120" cy="3312368"/>
          </a:xfrm>
          <a:prstGeom prst="triangle">
            <a:avLst>
              <a:gd name="adj" fmla="val 49816"/>
            </a:avLst>
          </a:prstGeom>
          <a:gradFill>
            <a:gsLst>
              <a:gs pos="100000">
                <a:srgbClr val="009900"/>
              </a:gs>
              <a:gs pos="15000">
                <a:srgbClr val="008000"/>
              </a:gs>
              <a:gs pos="37000">
                <a:srgbClr val="66FF33"/>
              </a:gs>
              <a:gs pos="46000">
                <a:schemeClr val="bg1"/>
              </a:gs>
              <a:gs pos="79000">
                <a:srgbClr val="008000"/>
              </a:gs>
            </a:gsLst>
            <a:lin ang="0" scaled="1"/>
          </a:gradFill>
          <a:ln>
            <a:solidFill>
              <a:srgbClr val="0066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4BA5C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   38399</a:t>
            </a:r>
            <a:r>
              <a:rPr lang="ru-RU" b="1" dirty="0" smtClean="0">
                <a:solidFill>
                  <a:srgbClr val="006600"/>
                </a:solidFill>
              </a:rPr>
              <a:t> рублей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68144" y="980728"/>
            <a:ext cx="3275856" cy="584775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в т.ч. обрабатывающие производства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7596336" y="4077072"/>
            <a:ext cx="792088" cy="1944216"/>
          </a:xfrm>
          <a:prstGeom prst="triangle">
            <a:avLst>
              <a:gd name="adj" fmla="val 51898"/>
            </a:avLst>
          </a:prstGeom>
          <a:gradFill>
            <a:gsLst>
              <a:gs pos="44000">
                <a:srgbClr val="FFFF00"/>
              </a:gs>
              <a:gs pos="5000">
                <a:srgbClr val="FF9900"/>
              </a:gs>
              <a:gs pos="22000">
                <a:srgbClr val="FF9900"/>
              </a:gs>
              <a:gs pos="79000">
                <a:srgbClr val="FF9900"/>
              </a:gs>
              <a:gs pos="47000">
                <a:schemeClr val="bg1"/>
              </a:gs>
            </a:gsLst>
            <a:lin ang="0" scaled="1"/>
          </a:gradFill>
          <a:ln w="34925">
            <a:solidFill>
              <a:srgbClr val="FF99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4BA5C5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extrusionH="50800">
            <a:bevelT h="0"/>
            <a:bevelB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32350 руб.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8676456" y="2636912"/>
            <a:ext cx="0" cy="936104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279904" y="206084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00FF"/>
                </a:solidFill>
              </a:rPr>
              <a:t>114,2%</a:t>
            </a:r>
            <a:endParaRPr lang="ru-RU" sz="1600" b="1" i="1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44208" y="3717033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в т.ч. образование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8748464" y="5013176"/>
            <a:ext cx="0" cy="1008112"/>
          </a:xfrm>
          <a:prstGeom prst="straightConnector1">
            <a:avLst/>
          </a:prstGeom>
          <a:ln w="254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279904" y="458112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800000"/>
                </a:solidFill>
              </a:rPr>
              <a:t>113,6%</a:t>
            </a:r>
            <a:endParaRPr lang="ru-RU" sz="1600" b="1" i="1" dirty="0">
              <a:solidFill>
                <a:srgbClr val="8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31840" y="6027003"/>
            <a:ext cx="1187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Январь-сентябрь</a:t>
            </a:r>
          </a:p>
          <a:p>
            <a:pPr algn="ctr"/>
            <a:r>
              <a:rPr lang="ru-RU" sz="1600" dirty="0" smtClean="0"/>
              <a:t>2022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4499992" y="602700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Январь-сентябрь</a:t>
            </a:r>
          </a:p>
          <a:p>
            <a:pPr algn="ctr"/>
            <a:r>
              <a:rPr lang="ru-RU" sz="1600" dirty="0" smtClean="0"/>
              <a:t>2023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7524328" y="602700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Январь-сентябрь</a:t>
            </a:r>
          </a:p>
          <a:p>
            <a:pPr algn="ctr"/>
            <a:r>
              <a:rPr lang="ru-RU" sz="1600" dirty="0" smtClean="0"/>
              <a:t>2023</a:t>
            </a:r>
            <a:endParaRPr lang="ru-RU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6228184" y="6027003"/>
            <a:ext cx="1187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Январь-сентябрь</a:t>
            </a:r>
          </a:p>
          <a:p>
            <a:pPr algn="ctr"/>
            <a:r>
              <a:rPr lang="ru-RU" sz="1600" dirty="0" smtClean="0"/>
              <a:t>2022</a:t>
            </a:r>
            <a:endParaRPr lang="ru-RU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532440" y="6309320"/>
            <a:ext cx="611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13</a:t>
            </a:r>
            <a:endParaRPr lang="ru-RU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388424" cy="128215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/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Динамика роста (снижения) налогов местного бюджета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dirty="0" smtClean="0">
                <a:solidFill>
                  <a:srgbClr val="0000FF"/>
                </a:solidFill>
              </a:rPr>
              <a:t>в 2023 году к 2022 году </a:t>
            </a:r>
            <a:br>
              <a:rPr lang="ru-RU" sz="3600" dirty="0" smtClean="0">
                <a:solidFill>
                  <a:srgbClr val="0000FF"/>
                </a:solidFill>
              </a:rPr>
            </a:b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1025" name="AutoShape 1" descr="Памятник, изображающий писателя в полный рост, отлили из бронзы. Фото: vk.com/kirovreg43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1700804"/>
          <a:ext cx="8064895" cy="4366029"/>
        </p:xfrm>
        <a:graphic>
          <a:graphicData uri="http://schemas.openxmlformats.org/drawingml/2006/table">
            <a:tbl>
              <a:tblPr/>
              <a:tblGrid>
                <a:gridCol w="3991986"/>
                <a:gridCol w="1480622"/>
                <a:gridCol w="1405890"/>
                <a:gridCol w="1186397"/>
              </a:tblGrid>
              <a:tr h="1226689">
                <a:tc>
                  <a:txBody>
                    <a:bodyPr/>
                    <a:lstStyle/>
                    <a:p>
                      <a:pPr marL="679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вида </a:t>
                      </a: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налога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54800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'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0345" marR="198755"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0345" marR="198755"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Объем поступлений</a:t>
                      </a:r>
                    </a:p>
                    <a:p>
                      <a:pPr marL="220345" marR="198755"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endParaRPr lang="ru-RU" sz="14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0345" marR="198755" algn="ctr">
                        <a:lnSpc>
                          <a:spcPts val="1075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. руб.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104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79425" indent="-400685" algn="ctr">
                        <a:lnSpc>
                          <a:spcPct val="103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Темп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роста</a:t>
                      </a: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79425" indent="-400685" algn="ctr">
                        <a:lnSpc>
                          <a:spcPct val="103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г.,</a:t>
                      </a:r>
                    </a:p>
                    <a:p>
                      <a:pPr marL="24765" algn="ctr">
                        <a:lnSpc>
                          <a:spcPts val="104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765" algn="ctr">
                        <a:lnSpc>
                          <a:spcPts val="104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%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104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765" algn="ctr">
                        <a:lnSpc>
                          <a:spcPts val="104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765" algn="ctr">
                        <a:lnSpc>
                          <a:spcPts val="104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Выполнение плана, </a:t>
                      </a:r>
                    </a:p>
                    <a:p>
                      <a:pPr marL="24765" algn="ctr">
                        <a:lnSpc>
                          <a:spcPts val="104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765" algn="ctr">
                        <a:lnSpc>
                          <a:spcPts val="104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</a:tr>
              <a:tr h="473383">
                <a:tc>
                  <a:txBody>
                    <a:bodyPr/>
                    <a:lstStyle/>
                    <a:p>
                      <a:pPr marL="67310">
                        <a:lnSpc>
                          <a:spcPts val="110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ВСЕГО: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3520" marR="198755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164 392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170815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102,6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170815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</a:tr>
              <a:tr h="309981">
                <a:tc>
                  <a:txBody>
                    <a:bodyPr/>
                    <a:lstStyle/>
                    <a:p>
                      <a:pPr marL="67945" indent="201930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НДФЛ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3520" marR="198755" algn="ctr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125 555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173990" algn="ctr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115,4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173990" algn="ctr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</a:tr>
              <a:tr h="309981">
                <a:tc>
                  <a:txBody>
                    <a:bodyPr/>
                    <a:lstStyle/>
                    <a:p>
                      <a:pPr marL="68580" indent="201930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УСН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8120" algn="ctr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15 966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166370" algn="ctr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68,2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166370" algn="ctr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68,7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</a:tr>
              <a:tr h="314278">
                <a:tc>
                  <a:txBody>
                    <a:bodyPr/>
                    <a:lstStyle/>
                    <a:p>
                      <a:pPr marL="67945" indent="201930">
                        <a:spcBef>
                          <a:spcPts val="40"/>
                        </a:spcBef>
                        <a:spcAft>
                          <a:spcPts val="0"/>
                        </a:spcAft>
                        <a:tabLst>
                          <a:tab pos="908685" algn="l"/>
                          <a:tab pos="2260600" algn="l"/>
                        </a:tabLst>
                      </a:pPr>
                      <a:r>
                        <a:rPr lang="ru-RU" sz="1600" spc="-25" dirty="0">
                          <a:latin typeface="Times New Roman"/>
                          <a:ea typeface="Times New Roman"/>
                          <a:cs typeface="Times New Roman"/>
                        </a:rPr>
                        <a:t>Налог,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уплачиваемый с применением патентной системы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6215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5 522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93,7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63,5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</a:tr>
              <a:tr h="309981">
                <a:tc>
                  <a:txBody>
                    <a:bodyPr/>
                    <a:lstStyle/>
                    <a:p>
                      <a:pPr marL="67310" indent="201930">
                        <a:lnSpc>
                          <a:spcPts val="11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88595" algn="ctr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2 111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173990" algn="ctr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73,3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173990" algn="ctr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64,1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</a:tr>
              <a:tr h="309981">
                <a:tc>
                  <a:txBody>
                    <a:bodyPr/>
                    <a:lstStyle/>
                    <a:p>
                      <a:pPr marL="72390" indent="201930">
                        <a:lnSpc>
                          <a:spcPts val="11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организаций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2885" marR="198755" algn="ctr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9 468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175260" algn="ctr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80,8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167640" algn="ctr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Times New Roman"/>
                          <a:ea typeface="Times New Roman"/>
                          <a:cs typeface="Times New Roman"/>
                        </a:rPr>
                        <a:t>72,8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</a:tr>
              <a:tr h="309981">
                <a:tc>
                  <a:txBody>
                    <a:bodyPr/>
                    <a:lstStyle/>
                    <a:p>
                      <a:pPr marL="67945" indent="201930">
                        <a:lnSpc>
                          <a:spcPts val="11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физ. лиц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5580" algn="ctr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1 564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167640" algn="ctr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106,2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167640" algn="ctr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</a:tr>
              <a:tr h="309981">
                <a:tc>
                  <a:txBody>
                    <a:bodyPr/>
                    <a:lstStyle/>
                    <a:p>
                      <a:pPr marL="66040" indent="201930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Акцизы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0500" algn="ctr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2 023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9865" marR="177165" algn="ctr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99,6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9865" marR="177165" algn="ctr">
                        <a:lnSpc>
                          <a:spcPts val="11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84,2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</a:tr>
              <a:tr h="318391">
                <a:tc>
                  <a:txBody>
                    <a:bodyPr/>
                    <a:lstStyle/>
                    <a:p>
                      <a:pPr marL="67310" indent="201930">
                        <a:lnSpc>
                          <a:spcPts val="11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Госпошлина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6060" marR="190500" algn="ctr">
                        <a:lnSpc>
                          <a:spcPts val="11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2 220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166370" algn="ctr">
                        <a:lnSpc>
                          <a:spcPts val="11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54,1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166370" algn="ctr">
                        <a:lnSpc>
                          <a:spcPts val="118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43,1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FF">
                        <a:alpha val="87843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7" descr="RXeZJkvcdu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1259" y="0"/>
            <a:ext cx="69274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532440" y="6309320"/>
            <a:ext cx="611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14</a:t>
            </a:r>
            <a:endParaRPr lang="ru-RU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9457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http://buhcase.ru/wp-content/uploads/2013/01/%D0%A0%D0%B5%D0%BA%D0%BE%D0%BC%D0%B5%D0%BD%D0%B4%D0%B0%D1%86%D0%B8%D0%B8-%D0%9C%D0%B8%D0%BD%D1%84%D0%B8%D0%BD%D0%B0.jpg"/>
          <p:cNvPicPr/>
          <p:nvPr/>
        </p:nvPicPr>
        <p:blipFill>
          <a:blip r:embed="rId2" cstate="print"/>
          <a:srcRect r="6023"/>
          <a:stretch>
            <a:fillRect/>
          </a:stretch>
        </p:blipFill>
        <p:spPr bwMode="auto">
          <a:xfrm>
            <a:off x="4499992" y="3861048"/>
            <a:ext cx="3888432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63688" y="357301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Телефон для справок: 8 (8332) 25-53-49, </a:t>
            </a:r>
            <a:r>
              <a:rPr lang="ru-RU" dirty="0" err="1" smtClean="0"/>
              <a:t>доб</a:t>
            </a:r>
            <a:r>
              <a:rPr lang="ru-RU" dirty="0" smtClean="0"/>
              <a:t>. 221, 222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772816"/>
            <a:ext cx="62646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Отдел экономического развития, потребительских рынков и муниципальных закупок администрации города Слободского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632848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Демографическая ситуация в городе Слободском  на 01.10.2023*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7" name="Picture 7" descr="RXeZJkvcdu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88640"/>
            <a:ext cx="67078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Цилиндр 12"/>
          <p:cNvSpPr/>
          <p:nvPr/>
        </p:nvSpPr>
        <p:spPr>
          <a:xfrm>
            <a:off x="683568" y="1556792"/>
            <a:ext cx="864096" cy="4608512"/>
          </a:xfrm>
          <a:prstGeom prst="can">
            <a:avLst>
              <a:gd name="adj" fmla="val 36223"/>
            </a:avLst>
          </a:prstGeom>
          <a:solidFill>
            <a:srgbClr val="5F23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Численность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постоянного населения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48464" y="648866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908720"/>
            <a:ext cx="1152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00FF"/>
                </a:solidFill>
              </a:rPr>
              <a:t>28908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человек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64288" y="2852936"/>
            <a:ext cx="1656184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322 человека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3" name="Цилиндр 42"/>
          <p:cNvSpPr/>
          <p:nvPr/>
        </p:nvSpPr>
        <p:spPr>
          <a:xfrm rot="5400000">
            <a:off x="4175956" y="440668"/>
            <a:ext cx="648072" cy="5040560"/>
          </a:xfrm>
          <a:prstGeom prst="can">
            <a:avLst>
              <a:gd name="adj" fmla="val 330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CFFFF"/>
                </a:solidFill>
              </a:rPr>
              <a:t>Умерло</a:t>
            </a:r>
            <a:r>
              <a:rPr lang="ru-RU" dirty="0" smtClean="0">
                <a:solidFill>
                  <a:srgbClr val="CCFFFF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CCFFFF"/>
                </a:solidFill>
              </a:rPr>
              <a:t>за  9 месяцев 2023 года</a:t>
            </a:r>
            <a:endParaRPr lang="ru-RU" dirty="0">
              <a:solidFill>
                <a:srgbClr val="CCFFFF"/>
              </a:solidFill>
            </a:endParaRPr>
          </a:p>
        </p:txBody>
      </p:sp>
      <p:sp>
        <p:nvSpPr>
          <p:cNvPr id="44" name="Цилиндр 43"/>
          <p:cNvSpPr/>
          <p:nvPr/>
        </p:nvSpPr>
        <p:spPr>
          <a:xfrm rot="5400000">
            <a:off x="3167844" y="440668"/>
            <a:ext cx="648072" cy="2880320"/>
          </a:xfrm>
          <a:prstGeom prst="can">
            <a:avLst/>
          </a:prstGeom>
          <a:solidFill>
            <a:srgbClr val="24CA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Родилось </a:t>
            </a:r>
          </a:p>
          <a:p>
            <a:pPr algn="ctr"/>
            <a:r>
              <a:rPr lang="ru-RU" dirty="0" smtClean="0"/>
              <a:t>За 9 месяцев 2023 года</a:t>
            </a:r>
            <a:endParaRPr lang="ru-RU" sz="2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580112" y="1700808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</a:rPr>
              <a:t>168 человек</a:t>
            </a:r>
            <a:endParaRPr lang="ru-RU" sz="2000" b="1" dirty="0">
              <a:solidFill>
                <a:srgbClr val="008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987824" y="6021288"/>
            <a:ext cx="6156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FF"/>
                </a:solidFill>
              </a:rPr>
              <a:t>*  по данным территориального органа Федеральной службы государственной статистики по Кировской области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164288" y="2708920"/>
            <a:ext cx="16916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5436096" y="1556792"/>
            <a:ext cx="1691680" cy="64807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" name="Рисунок 50" descr="https://cdn.36on.ru/system/photo/image/000/121/553/micro_gallery/u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73016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AutoShape 4" descr="https://coolsen.ru/wp-content/uploads/2021/10/115-20211031_185004-1536x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22" name="AutoShape 6" descr="https://coolsen.ru/wp-content/uploads/2021/10/115-20211031_185004-1536x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224" name="AutoShape 8" descr="https://fikiwiki.com/uploads/posts/2022-02/1645029022_1-fikiwiki-com-p-fon-dlya-prezentatsii-krasivie-kartinki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5580112" y="3789040"/>
            <a:ext cx="3168352" cy="1584176"/>
          </a:xfrm>
          <a:prstGeom prst="ellipse">
            <a:avLst/>
          </a:prstGeom>
          <a:solidFill>
            <a:schemeClr val="accent1">
              <a:alpha val="2000"/>
            </a:schemeClr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CC"/>
                </a:solidFill>
              </a:rPr>
              <a:t>Естественная убыль</a:t>
            </a:r>
          </a:p>
          <a:p>
            <a:pPr algn="ctr"/>
            <a:r>
              <a:rPr lang="ru-RU" sz="2000" b="1" dirty="0" smtClean="0">
                <a:solidFill>
                  <a:srgbClr val="6600CC"/>
                </a:solidFill>
              </a:rPr>
              <a:t>-154 человека</a:t>
            </a:r>
            <a:endParaRPr lang="ru-RU" sz="2000" b="1" dirty="0">
              <a:solidFill>
                <a:srgbClr val="66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1952" y="63897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01.01.2023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632848" cy="93610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7" name="Picture 7" descr="RXeZJkvcdu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88640"/>
            <a:ext cx="67078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1560" y="116632"/>
            <a:ext cx="7848872" cy="108012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Оценка демографической ситуации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итогам 2023 года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3688" y="1484784"/>
            <a:ext cx="216024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Естественная убыль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(- 252)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1484784"/>
            <a:ext cx="237626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Миграционная убыль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(-124)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Цилиндр 12"/>
          <p:cNvSpPr/>
          <p:nvPr/>
        </p:nvSpPr>
        <p:spPr>
          <a:xfrm>
            <a:off x="467544" y="1412776"/>
            <a:ext cx="576064" cy="4824536"/>
          </a:xfrm>
          <a:prstGeom prst="can">
            <a:avLst>
              <a:gd name="adj" fmla="val 36223"/>
            </a:avLst>
          </a:prstGeom>
          <a:solidFill>
            <a:srgbClr val="5F23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Численность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Цилиндр 13"/>
          <p:cNvSpPr/>
          <p:nvPr/>
        </p:nvSpPr>
        <p:spPr>
          <a:xfrm>
            <a:off x="8172400" y="1772816"/>
            <a:ext cx="576064" cy="4464496"/>
          </a:xfrm>
          <a:prstGeom prst="can">
            <a:avLst>
              <a:gd name="adj" fmla="val 34620"/>
            </a:avLst>
          </a:prstGeom>
          <a:solidFill>
            <a:srgbClr val="5F23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Численность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01.01.2023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148064" y="3140968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731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76470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28908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человек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40352" y="105273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28532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человека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9824" y="62373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01.01.2024</a:t>
            </a:r>
            <a:endParaRPr lang="ru-RU" dirty="0"/>
          </a:p>
        </p:txBody>
      </p:sp>
      <p:sp>
        <p:nvSpPr>
          <p:cNvPr id="23" name="Цилиндр 22"/>
          <p:cNvSpPr/>
          <p:nvPr/>
        </p:nvSpPr>
        <p:spPr>
          <a:xfrm>
            <a:off x="2051720" y="5301208"/>
            <a:ext cx="576064" cy="936104"/>
          </a:xfrm>
          <a:prstGeom prst="can">
            <a:avLst/>
          </a:prstGeom>
          <a:solidFill>
            <a:srgbClr val="24CA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 smtClean="0"/>
              <a:t>Родилось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059832" y="393305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451</a:t>
            </a:r>
            <a:endParaRPr lang="ru-RU" sz="1600" b="1" dirty="0"/>
          </a:p>
        </p:txBody>
      </p:sp>
      <p:sp>
        <p:nvSpPr>
          <p:cNvPr id="25" name="Цилиндр 24"/>
          <p:cNvSpPr/>
          <p:nvPr/>
        </p:nvSpPr>
        <p:spPr>
          <a:xfrm>
            <a:off x="3059832" y="4437112"/>
            <a:ext cx="576064" cy="1800200"/>
          </a:xfrm>
          <a:prstGeom prst="can">
            <a:avLst>
              <a:gd name="adj" fmla="val 330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Умерло</a:t>
            </a:r>
            <a:endParaRPr lang="ru-RU" dirty="0"/>
          </a:p>
        </p:txBody>
      </p:sp>
      <p:sp>
        <p:nvSpPr>
          <p:cNvPr id="26" name="Цилиндр 25"/>
          <p:cNvSpPr/>
          <p:nvPr/>
        </p:nvSpPr>
        <p:spPr>
          <a:xfrm>
            <a:off x="5148064" y="3429000"/>
            <a:ext cx="576064" cy="2736304"/>
          </a:xfrm>
          <a:prstGeom prst="can">
            <a:avLst/>
          </a:prstGeom>
          <a:solidFill>
            <a:srgbClr val="24CA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Прибыло</a:t>
            </a:r>
            <a:endParaRPr lang="ru-RU" dirty="0"/>
          </a:p>
        </p:txBody>
      </p:sp>
      <p:sp>
        <p:nvSpPr>
          <p:cNvPr id="27" name="Цилиндр 26"/>
          <p:cNvSpPr/>
          <p:nvPr/>
        </p:nvSpPr>
        <p:spPr>
          <a:xfrm>
            <a:off x="6228184" y="3068960"/>
            <a:ext cx="576064" cy="3168352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Выбыло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228184" y="278092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855</a:t>
            </a:r>
            <a:endParaRPr lang="ru-RU" sz="1600" b="1" dirty="0"/>
          </a:p>
        </p:txBody>
      </p:sp>
      <p:cxnSp>
        <p:nvCxnSpPr>
          <p:cNvPr id="30" name="Прямая со стрелкой 29"/>
          <p:cNvCxnSpPr>
            <a:endCxn id="59" idx="0"/>
          </p:cNvCxnSpPr>
          <p:nvPr/>
        </p:nvCxnSpPr>
        <p:spPr>
          <a:xfrm>
            <a:off x="2339752" y="2276872"/>
            <a:ext cx="0" cy="2520280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275856" y="1844824"/>
            <a:ext cx="0" cy="2016224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516216" y="1916832"/>
            <a:ext cx="0" cy="864096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436096" y="1628800"/>
            <a:ext cx="0" cy="1440160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051720" y="479715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199</a:t>
            </a:r>
            <a:endParaRPr lang="ru-RU" sz="1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835696" y="648866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Оценка 2023 года</a:t>
            </a:r>
            <a:endParaRPr lang="ru-RU" dirty="0"/>
          </a:p>
        </p:txBody>
      </p:sp>
      <p:sp>
        <p:nvSpPr>
          <p:cNvPr id="32" name="Правая фигурная скобка 31"/>
          <p:cNvSpPr/>
          <p:nvPr/>
        </p:nvSpPr>
        <p:spPr>
          <a:xfrm rot="5400000">
            <a:off x="2555776" y="5301208"/>
            <a:ext cx="360040" cy="2088232"/>
          </a:xfrm>
          <a:prstGeom prst="rightBrace">
            <a:avLst>
              <a:gd name="adj1" fmla="val 76961"/>
              <a:gd name="adj2" fmla="val 50000"/>
            </a:avLst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3" name="Правая фигурная скобка 32"/>
          <p:cNvSpPr/>
          <p:nvPr/>
        </p:nvSpPr>
        <p:spPr>
          <a:xfrm rot="5400000">
            <a:off x="5796136" y="5301208"/>
            <a:ext cx="360040" cy="2088232"/>
          </a:xfrm>
          <a:prstGeom prst="rightBrace">
            <a:avLst>
              <a:gd name="adj1" fmla="val 76961"/>
              <a:gd name="adj2" fmla="val 50000"/>
            </a:avLst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932040" y="648866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Оценка 2023 года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604448" y="6519446"/>
            <a:ext cx="539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3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55160" cy="652934"/>
          </a:xfrm>
          <a:effectLst/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</a:rPr>
              <a:t>Оценка </a:t>
            </a:r>
            <a:r>
              <a:rPr lang="ru-RU" b="1" dirty="0">
                <a:solidFill>
                  <a:srgbClr val="0000FF"/>
                </a:solidFill>
              </a:rPr>
              <a:t>трудовых </a:t>
            </a:r>
            <a:r>
              <a:rPr lang="ru-RU" b="1" dirty="0" smtClean="0">
                <a:solidFill>
                  <a:srgbClr val="0000FF"/>
                </a:solidFill>
              </a:rPr>
              <a:t>ресурсов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229200"/>
            <a:ext cx="8748464" cy="1628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000" b="1" i="1" u="sng" dirty="0" smtClean="0"/>
          </a:p>
          <a:p>
            <a:pPr algn="ctr">
              <a:buNone/>
            </a:pPr>
            <a:r>
              <a:rPr lang="ru-RU" sz="2000" b="1" i="1" u="sng" dirty="0" smtClean="0"/>
              <a:t>Численность занятых в экономике</a:t>
            </a:r>
          </a:p>
          <a:p>
            <a:pPr>
              <a:buNone/>
            </a:pPr>
            <a:r>
              <a:rPr lang="ru-RU" sz="1900" b="1" dirty="0" smtClean="0"/>
              <a:t>            Факт 2022 г. - 12914</a:t>
            </a:r>
            <a:r>
              <a:rPr lang="ru-RU" sz="1900" dirty="0" smtClean="0"/>
              <a:t> чел.                                     </a:t>
            </a:r>
            <a:r>
              <a:rPr lang="ru-RU" sz="1900" b="1" dirty="0" smtClean="0"/>
              <a:t>Оценка 2023 г. </a:t>
            </a:r>
            <a:r>
              <a:rPr lang="ru-RU" sz="1900" dirty="0" smtClean="0"/>
              <a:t>-</a:t>
            </a:r>
            <a:r>
              <a:rPr lang="ru-RU" sz="1900" b="1" dirty="0" smtClean="0"/>
              <a:t> 12851</a:t>
            </a:r>
            <a:r>
              <a:rPr lang="ru-RU" sz="1900" dirty="0" smtClean="0"/>
              <a:t> чел.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908721"/>
            <a:ext cx="8492752" cy="3024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u="sng" dirty="0" smtClean="0"/>
              <a:t>Структура занятости в экономике в 2023 году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7" descr="RXeZJkvcdu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4462" y="116632"/>
            <a:ext cx="69274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3995936" y="1988840"/>
          <a:ext cx="5148064" cy="408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0" y="1484784"/>
          <a:ext cx="889248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604448" y="6021288"/>
            <a:ext cx="53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rgbClr val="0000FF"/>
              </a:solidFill>
            </a:endParaRPr>
          </a:p>
          <a:p>
            <a:r>
              <a:rPr lang="ru-RU" sz="1600" dirty="0" smtClean="0">
                <a:solidFill>
                  <a:srgbClr val="0000FF"/>
                </a:solidFill>
              </a:rPr>
              <a:t>  </a:t>
            </a:r>
            <a:r>
              <a:rPr lang="ru-RU" sz="1600" dirty="0" smtClean="0"/>
              <a:t>4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632848" cy="93610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7" name="Picture 7" descr="RXeZJkvcdu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88640"/>
            <a:ext cx="67078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1560" y="188640"/>
            <a:ext cx="784887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Динамика хозяйствующих субъектов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90872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5400"/>
                </a:solidFill>
              </a:rPr>
              <a:t>Число юридических лиц</a:t>
            </a:r>
            <a:endParaRPr lang="ru-RU" sz="2400" b="1" i="1" dirty="0">
              <a:solidFill>
                <a:srgbClr val="005400"/>
              </a:solidFill>
            </a:endParaRPr>
          </a:p>
        </p:txBody>
      </p:sp>
      <p:sp>
        <p:nvSpPr>
          <p:cNvPr id="13" name="Цилиндр 12"/>
          <p:cNvSpPr/>
          <p:nvPr/>
        </p:nvSpPr>
        <p:spPr>
          <a:xfrm>
            <a:off x="395536" y="2636912"/>
            <a:ext cx="720080" cy="3240360"/>
          </a:xfrm>
          <a:prstGeom prst="can">
            <a:avLst>
              <a:gd name="adj" fmla="val 36223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Единиц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6021288"/>
            <a:ext cx="1259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на </a:t>
            </a:r>
          </a:p>
          <a:p>
            <a:pPr algn="ctr"/>
            <a:r>
              <a:rPr lang="ru-RU" sz="1600" b="1" dirty="0" smtClean="0"/>
              <a:t>01.01.2022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22768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471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23728" y="6021288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на 01.01.2023</a:t>
            </a:r>
            <a:endParaRPr lang="ru-RU" sz="16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644008" y="1052736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Структура организаций по формам собственности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827584" y="908720"/>
            <a:ext cx="3168352" cy="1008112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Цилиндр 36"/>
          <p:cNvSpPr/>
          <p:nvPr/>
        </p:nvSpPr>
        <p:spPr>
          <a:xfrm>
            <a:off x="2267744" y="3068960"/>
            <a:ext cx="720080" cy="2808312"/>
          </a:xfrm>
          <a:prstGeom prst="can">
            <a:avLst>
              <a:gd name="adj" fmla="val 36223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Единиц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39752" y="26369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468</a:t>
            </a:r>
          </a:p>
        </p:txBody>
      </p:sp>
      <p:cxnSp>
        <p:nvCxnSpPr>
          <p:cNvPr id="46" name="Прямая со стрелкой 45"/>
          <p:cNvCxnSpPr>
            <a:endCxn id="56" idx="1"/>
          </p:cNvCxnSpPr>
          <p:nvPr/>
        </p:nvCxnSpPr>
        <p:spPr>
          <a:xfrm>
            <a:off x="755576" y="1844824"/>
            <a:ext cx="864096" cy="529317"/>
          </a:xfrm>
          <a:prstGeom prst="straightConnector1">
            <a:avLst/>
          </a:prstGeom>
          <a:ln w="28575">
            <a:solidFill>
              <a:srgbClr val="FF000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619672" y="2204864"/>
            <a:ext cx="504056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-3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1" name="Диаграмма 70"/>
          <p:cNvGraphicFramePr>
            <a:graphicFrameLocks/>
          </p:cNvGraphicFramePr>
          <p:nvPr/>
        </p:nvGraphicFramePr>
        <p:xfrm>
          <a:off x="3676073" y="1856510"/>
          <a:ext cx="5467927" cy="3300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8460432" y="6381328"/>
            <a:ext cx="68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5</a:t>
            </a:r>
            <a:endParaRPr lang="ru-RU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/>
        </p:nvGraphicFramePr>
        <p:xfrm>
          <a:off x="899592" y="1340768"/>
          <a:ext cx="7920880" cy="576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355160" cy="868958"/>
          </a:xfrm>
          <a:effectLst/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0000FF"/>
                </a:solidFill>
              </a:rPr>
              <a:t>Промышленный сектор экономики города Слободского</a:t>
            </a:r>
            <a:endParaRPr lang="ru-RU" sz="3200" dirty="0"/>
          </a:p>
        </p:txBody>
      </p:sp>
      <p:pic>
        <p:nvPicPr>
          <p:cNvPr id="6" name="Picture 7" descr="RXeZJkvcdu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4462" y="116632"/>
            <a:ext cx="69274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492896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996952"/>
            <a:ext cx="114299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 rot="20053142">
            <a:off x="195432" y="6829944"/>
            <a:ext cx="796925" cy="2555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2924944"/>
            <a:ext cx="576064" cy="51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3645024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3573016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3284984"/>
            <a:ext cx="1080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259506.selcdn.ru/site548253/1fd3432f-bb43-456f-9fa6-a2be677d0a83/1fd3432f-bb43-456f-9fa6-a2be677d0a83-998783.jpeg"/>
          <p:cNvPicPr/>
          <p:nvPr/>
        </p:nvPicPr>
        <p:blipFill>
          <a:blip r:embed="rId10" cstate="print"/>
          <a:srcRect l="3889" r="4912" b="9636"/>
          <a:stretch>
            <a:fillRect/>
          </a:stretch>
        </p:blipFill>
        <p:spPr bwMode="auto">
          <a:xfrm>
            <a:off x="755576" y="5589240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st.depositphotos.com/1510192/3307/v/950/depositphotos_33072019-stock-illustration-industrial-factory-buildings-icons-set.jpg"/>
          <p:cNvPicPr/>
          <p:nvPr/>
        </p:nvPicPr>
        <p:blipFill>
          <a:blip r:embed="rId11" cstate="print"/>
          <a:srcRect l="66460" t="3404" r="3385" b="67210"/>
          <a:stretch>
            <a:fillRect/>
          </a:stretch>
        </p:blipFill>
        <p:spPr bwMode="auto">
          <a:xfrm>
            <a:off x="3491880" y="4077072"/>
            <a:ext cx="576064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832" y="3501008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8532440" y="6309320"/>
            <a:ext cx="611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6</a:t>
            </a:r>
            <a:endParaRPr lang="ru-RU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87208" cy="652934"/>
          </a:xfrm>
          <a:effectLst/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0000FF"/>
                </a:solidFill>
              </a:rPr>
              <a:t>Структура реального сектора экономики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4172272" cy="5073427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764704"/>
            <a:ext cx="8636768" cy="5361459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6600FF"/>
                </a:solidFill>
              </a:rPr>
              <a:t>Оборот крупных и средних предприятий и организаций  города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6600FF"/>
                </a:solidFill>
              </a:rPr>
              <a:t>по итогам 9 месяцев 2023 года по видам экономической деятельности</a:t>
            </a:r>
            <a:endParaRPr lang="ru-RU" sz="2000" b="1" dirty="0">
              <a:solidFill>
                <a:srgbClr val="6600FF"/>
              </a:solidFill>
            </a:endParaRPr>
          </a:p>
        </p:txBody>
      </p:sp>
      <p:pic>
        <p:nvPicPr>
          <p:cNvPr id="6" name="Picture 7" descr="RXeZJkvcdu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4462" y="116632"/>
            <a:ext cx="69274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1115616" y="1844824"/>
          <a:ext cx="72008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683568" y="1319212"/>
          <a:ext cx="7465069" cy="506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532440" y="6309320"/>
            <a:ext cx="611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7</a:t>
            </a:r>
            <a:endParaRPr lang="ru-RU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Цилиндр 82"/>
          <p:cNvSpPr/>
          <p:nvPr/>
        </p:nvSpPr>
        <p:spPr>
          <a:xfrm rot="5400000">
            <a:off x="5616116" y="3609020"/>
            <a:ext cx="432048" cy="4248472"/>
          </a:xfrm>
          <a:prstGeom prst="can">
            <a:avLst>
              <a:gd name="adj" fmla="val 52858"/>
            </a:avLst>
          </a:prstGeom>
          <a:gradFill>
            <a:gsLst>
              <a:gs pos="0">
                <a:srgbClr val="4BB34B"/>
              </a:gs>
              <a:gs pos="48000">
                <a:srgbClr val="B0DEB0"/>
              </a:gs>
              <a:gs pos="54000">
                <a:srgbClr val="B0DEB0"/>
              </a:gs>
              <a:gs pos="100000">
                <a:srgbClr val="4BB34B"/>
              </a:gs>
            </a:gsLst>
            <a:lin ang="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Культура, спорт, досуг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632848" cy="93610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7" name="Picture 7" descr="RXeZJkvcdu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88640"/>
            <a:ext cx="67078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9512" y="1"/>
            <a:ext cx="8280920" cy="9807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Объем отгруженной продукции крупными и средними предприятиями и организациями города Слободского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98072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00FF"/>
                </a:solidFill>
              </a:rPr>
              <a:t>Отгружено товаров собственного производства, выполнено работ, услуг собственными силами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90872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FF"/>
                </a:solidFill>
              </a:rPr>
              <a:t>Темп роста производства  продукции (работ, услуг) за 9 месяцев 2023 к соответствующему периоду 2022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13" name="Цилиндр 12"/>
          <p:cNvSpPr/>
          <p:nvPr/>
        </p:nvSpPr>
        <p:spPr>
          <a:xfrm>
            <a:off x="683568" y="3429000"/>
            <a:ext cx="1008112" cy="2448272"/>
          </a:xfrm>
          <a:prstGeom prst="can">
            <a:avLst>
              <a:gd name="adj" fmla="val 36223"/>
            </a:avLst>
          </a:prstGeom>
          <a:gradFill>
            <a:gsLst>
              <a:gs pos="100000">
                <a:srgbClr val="0958B7"/>
              </a:gs>
              <a:gs pos="0">
                <a:srgbClr val="0070C0"/>
              </a:gs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rgbClr val="0000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4BA5C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Млн.рублей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5949280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 месяцев 2022 года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2636912"/>
            <a:ext cx="864096" cy="584775"/>
          </a:xfrm>
          <a:prstGeom prst="rect">
            <a:avLst/>
          </a:prstGeom>
          <a:solidFill>
            <a:srgbClr val="FFA3A3">
              <a:alpha val="23922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A20000"/>
                </a:solidFill>
              </a:rPr>
              <a:t>8250,9</a:t>
            </a:r>
          </a:p>
          <a:p>
            <a:endParaRPr lang="ru-RU" sz="1600" b="1" dirty="0">
              <a:solidFill>
                <a:srgbClr val="A2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0152" y="14127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100%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" name="Цилиндр 22"/>
          <p:cNvSpPr/>
          <p:nvPr/>
        </p:nvSpPr>
        <p:spPr>
          <a:xfrm>
            <a:off x="2339752" y="3212976"/>
            <a:ext cx="1008112" cy="2664296"/>
          </a:xfrm>
          <a:prstGeom prst="can">
            <a:avLst>
              <a:gd name="adj" fmla="val 35854"/>
            </a:avLst>
          </a:prstGeom>
          <a:gradFill>
            <a:gsLst>
              <a:gs pos="100000">
                <a:srgbClr val="BD372D"/>
              </a:gs>
              <a:gs pos="50000">
                <a:srgbClr val="FF8181"/>
              </a:gs>
              <a:gs pos="0">
                <a:srgbClr val="C00000"/>
              </a:gs>
              <a:gs pos="89999">
                <a:srgbClr val="FF0000"/>
              </a:gs>
              <a:gs pos="100000">
                <a:srgbClr val="FF8200"/>
              </a:gs>
            </a:gsLst>
            <a:lin ang="0" scaled="0"/>
          </a:gradFill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  <a:softEdge rad="12700"/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Млн.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1844824"/>
            <a:ext cx="864096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+ 1,0%</a:t>
            </a:r>
            <a:endParaRPr lang="ru-RU" sz="1600" dirty="0">
              <a:solidFill>
                <a:srgbClr val="C00000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2915816" y="2060848"/>
            <a:ext cx="0" cy="648072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55576" y="2996952"/>
            <a:ext cx="792088" cy="338554"/>
          </a:xfrm>
          <a:prstGeom prst="rect">
            <a:avLst/>
          </a:prstGeom>
          <a:solidFill>
            <a:srgbClr val="99CCFF">
              <a:alpha val="3882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A20000"/>
                </a:solidFill>
              </a:rPr>
              <a:t>8172,3</a:t>
            </a:r>
            <a:endParaRPr lang="ru-RU" sz="1600" b="1" dirty="0">
              <a:solidFill>
                <a:srgbClr val="A2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67744" y="594928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 месяцев 2023 года</a:t>
            </a:r>
            <a:endParaRPr lang="ru-RU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1043608" y="2060848"/>
            <a:ext cx="0" cy="64807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043608" y="2060848"/>
            <a:ext cx="50405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24" idx="3"/>
          </p:cNvCxnSpPr>
          <p:nvPr/>
        </p:nvCxnSpPr>
        <p:spPr>
          <a:xfrm flipV="1">
            <a:off x="2411760" y="1988840"/>
            <a:ext cx="504056" cy="25261"/>
          </a:xfrm>
          <a:prstGeom prst="line">
            <a:avLst/>
          </a:prstGeom>
          <a:ln w="25400"/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411760" y="2060848"/>
            <a:ext cx="50405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Цилиндр 80"/>
          <p:cNvSpPr/>
          <p:nvPr/>
        </p:nvSpPr>
        <p:spPr>
          <a:xfrm rot="5400000">
            <a:off x="6084168" y="1628800"/>
            <a:ext cx="432048" cy="5184576"/>
          </a:xfrm>
          <a:prstGeom prst="can">
            <a:avLst>
              <a:gd name="adj" fmla="val 52858"/>
            </a:avLst>
          </a:prstGeom>
          <a:gradFill>
            <a:gsLst>
              <a:gs pos="0">
                <a:srgbClr val="4BB34B"/>
              </a:gs>
              <a:gs pos="48000">
                <a:srgbClr val="B0DEB0"/>
              </a:gs>
              <a:gs pos="54000">
                <a:srgbClr val="B0DEB0"/>
              </a:gs>
              <a:gs pos="100000">
                <a:srgbClr val="4BB34B"/>
              </a:gs>
            </a:gsLst>
            <a:lin ang="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Строительство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" name="Цилиндр 81"/>
          <p:cNvSpPr/>
          <p:nvPr/>
        </p:nvSpPr>
        <p:spPr>
          <a:xfrm rot="5400000">
            <a:off x="4968044" y="1808820"/>
            <a:ext cx="432048" cy="2952328"/>
          </a:xfrm>
          <a:prstGeom prst="can">
            <a:avLst>
              <a:gd name="adj" fmla="val 52858"/>
            </a:avLst>
          </a:prstGeom>
          <a:gradFill>
            <a:gsLst>
              <a:gs pos="0">
                <a:srgbClr val="4BB34B"/>
              </a:gs>
              <a:gs pos="48000">
                <a:srgbClr val="B0DEB0"/>
              </a:gs>
              <a:gs pos="54000">
                <a:srgbClr val="B0DEB0"/>
              </a:gs>
              <a:gs pos="100000">
                <a:srgbClr val="4BB34B"/>
              </a:gs>
            </a:gsLst>
            <a:lin ang="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Здравоохранение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" name="Цилиндр 83"/>
          <p:cNvSpPr/>
          <p:nvPr/>
        </p:nvSpPr>
        <p:spPr>
          <a:xfrm rot="5400000">
            <a:off x="5436096" y="1844824"/>
            <a:ext cx="360040" cy="3816424"/>
          </a:xfrm>
          <a:prstGeom prst="can">
            <a:avLst>
              <a:gd name="adj" fmla="val 52858"/>
            </a:avLst>
          </a:prstGeom>
          <a:gradFill>
            <a:gsLst>
              <a:gs pos="0">
                <a:srgbClr val="4BB34B"/>
              </a:gs>
              <a:gs pos="48000">
                <a:srgbClr val="B0DEB0"/>
              </a:gs>
              <a:gs pos="54000">
                <a:srgbClr val="B0DEB0"/>
              </a:gs>
              <a:gs pos="100000">
                <a:srgbClr val="4BB34B"/>
              </a:gs>
            </a:gsLst>
            <a:lin ang="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Торговля, общепит, гостиницы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940152" y="220486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84,5%</a:t>
            </a:r>
            <a:endParaRPr lang="ru-RU" sz="1600" dirty="0"/>
          </a:p>
        </p:txBody>
      </p:sp>
      <p:sp>
        <p:nvSpPr>
          <p:cNvPr id="97" name="Цилиндр 96"/>
          <p:cNvSpPr/>
          <p:nvPr/>
        </p:nvSpPr>
        <p:spPr>
          <a:xfrm rot="5400000">
            <a:off x="4644008" y="1196752"/>
            <a:ext cx="432048" cy="2304256"/>
          </a:xfrm>
          <a:prstGeom prst="can">
            <a:avLst>
              <a:gd name="adj" fmla="val 52858"/>
            </a:avLst>
          </a:prstGeom>
          <a:gradFill>
            <a:gsLst>
              <a:gs pos="0">
                <a:srgbClr val="4BB34B"/>
              </a:gs>
              <a:gs pos="48000">
                <a:srgbClr val="B0DEB0"/>
              </a:gs>
              <a:gs pos="54000">
                <a:srgbClr val="B0DEB0"/>
              </a:gs>
              <a:gs pos="100000">
                <a:srgbClr val="4BB34B"/>
              </a:gs>
            </a:gsLst>
            <a:lin ang="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1500" dirty="0" smtClean="0">
                <a:solidFill>
                  <a:schemeClr val="tx1"/>
                </a:solidFill>
                <a:latin typeface="Calibri (Основной текст)"/>
                <a:cs typeface="Times New Roman" pitchFamily="18" charset="0"/>
              </a:rPr>
              <a:t>Информация</a:t>
            </a:r>
            <a:r>
              <a:rPr lang="ru-RU" sz="1500" dirty="0" smtClean="0">
                <a:solidFill>
                  <a:schemeClr val="tx1"/>
                </a:solidFill>
                <a:latin typeface="Calibri (Основной текст)"/>
              </a:rPr>
              <a:t> и связь</a:t>
            </a:r>
            <a:endParaRPr lang="ru-RU" sz="1500" dirty="0">
              <a:solidFill>
                <a:schemeClr val="tx1"/>
              </a:solidFill>
              <a:latin typeface="Calibri (Основной текст)"/>
            </a:endParaRPr>
          </a:p>
        </p:txBody>
      </p:sp>
      <p:sp>
        <p:nvSpPr>
          <p:cNvPr id="98" name="Цилиндр 97"/>
          <p:cNvSpPr/>
          <p:nvPr/>
        </p:nvSpPr>
        <p:spPr>
          <a:xfrm rot="5400000">
            <a:off x="4824028" y="1520788"/>
            <a:ext cx="360040" cy="2592288"/>
          </a:xfrm>
          <a:prstGeom prst="can">
            <a:avLst>
              <a:gd name="adj" fmla="val 52858"/>
            </a:avLst>
          </a:prstGeom>
          <a:gradFill>
            <a:gsLst>
              <a:gs pos="0">
                <a:srgbClr val="4BB34B"/>
              </a:gs>
              <a:gs pos="48000">
                <a:srgbClr val="B0DEB0"/>
              </a:gs>
              <a:gs pos="54000">
                <a:srgbClr val="B0DEB0"/>
              </a:gs>
              <a:gs pos="100000">
                <a:srgbClr val="4BB34B"/>
              </a:gs>
            </a:gsLst>
            <a:lin ang="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Calibri (Основной текст)"/>
              </a:rPr>
              <a:t>Транспорт</a:t>
            </a:r>
            <a:endParaRPr lang="ru-RU" sz="1600" dirty="0">
              <a:solidFill>
                <a:schemeClr val="tx1"/>
              </a:solidFill>
              <a:latin typeface="Calibri (Основной текст)"/>
            </a:endParaRPr>
          </a:p>
        </p:txBody>
      </p:sp>
      <p:sp>
        <p:nvSpPr>
          <p:cNvPr id="99" name="Цилиндр 98"/>
          <p:cNvSpPr/>
          <p:nvPr/>
        </p:nvSpPr>
        <p:spPr>
          <a:xfrm rot="5400000">
            <a:off x="5328084" y="3392996"/>
            <a:ext cx="432048" cy="3672408"/>
          </a:xfrm>
          <a:prstGeom prst="can">
            <a:avLst>
              <a:gd name="adj" fmla="val 60795"/>
            </a:avLst>
          </a:prstGeom>
          <a:gradFill>
            <a:gsLst>
              <a:gs pos="0">
                <a:srgbClr val="4BB34B"/>
              </a:gs>
              <a:gs pos="48000">
                <a:srgbClr val="B0DEB0"/>
              </a:gs>
              <a:gs pos="54000">
                <a:srgbClr val="B0DEB0"/>
              </a:gs>
              <a:gs pos="100000">
                <a:srgbClr val="4BB34B"/>
              </a:gs>
            </a:gsLst>
            <a:lin ang="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Обеспечение энергоресурсами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0" name="Цилиндр 99"/>
          <p:cNvSpPr/>
          <p:nvPr/>
        </p:nvSpPr>
        <p:spPr>
          <a:xfrm rot="5400000">
            <a:off x="5004048" y="3212976"/>
            <a:ext cx="432048" cy="3024336"/>
          </a:xfrm>
          <a:prstGeom prst="can">
            <a:avLst>
              <a:gd name="adj" fmla="val 52858"/>
            </a:avLst>
          </a:prstGeom>
          <a:gradFill>
            <a:gsLst>
              <a:gs pos="0">
                <a:srgbClr val="4BB34B"/>
              </a:gs>
              <a:gs pos="48000">
                <a:srgbClr val="B0DEB0"/>
              </a:gs>
              <a:gs pos="54000">
                <a:srgbClr val="B0DEB0"/>
              </a:gs>
              <a:gs pos="100000">
                <a:srgbClr val="4BB34B"/>
              </a:gs>
            </a:gsLst>
            <a:lin ang="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Образование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524328" y="515719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118,1%</a:t>
            </a:r>
            <a:endParaRPr lang="ru-RU" sz="1600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 flipH="1" flipV="1">
            <a:off x="6372200" y="1817441"/>
            <a:ext cx="72008" cy="5040559"/>
          </a:xfrm>
          <a:prstGeom prst="straightConnector1">
            <a:avLst/>
          </a:prstGeom>
          <a:ln w="22225">
            <a:solidFill>
              <a:srgbClr val="C00000"/>
            </a:solidFill>
            <a:prstDash val="dash"/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Цилиндр 49"/>
          <p:cNvSpPr/>
          <p:nvPr/>
        </p:nvSpPr>
        <p:spPr>
          <a:xfrm rot="5400000">
            <a:off x="4535996" y="800708"/>
            <a:ext cx="432048" cy="2088232"/>
          </a:xfrm>
          <a:prstGeom prst="can">
            <a:avLst>
              <a:gd name="adj" fmla="val 52858"/>
            </a:avLst>
          </a:prstGeom>
          <a:gradFill>
            <a:gsLst>
              <a:gs pos="0">
                <a:srgbClr val="4BB34B"/>
              </a:gs>
              <a:gs pos="48000">
                <a:srgbClr val="B0DEB0"/>
              </a:gs>
              <a:gs pos="54000">
                <a:srgbClr val="B0DEB0"/>
              </a:gs>
              <a:gs pos="100000">
                <a:srgbClr val="4BB34B"/>
              </a:gs>
            </a:gsLst>
            <a:lin ang="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1500" dirty="0" err="1" smtClean="0">
                <a:solidFill>
                  <a:schemeClr val="tx1"/>
                </a:solidFill>
                <a:latin typeface="Calibri (Основной текст)"/>
                <a:cs typeface="Times New Roman" pitchFamily="18" charset="0"/>
              </a:rPr>
              <a:t>Обрабатываю-щие</a:t>
            </a:r>
            <a:r>
              <a:rPr lang="ru-RU" sz="1500" dirty="0" smtClean="0">
                <a:solidFill>
                  <a:schemeClr val="tx1"/>
                </a:solidFill>
                <a:latin typeface="Calibri (Основной текст)"/>
                <a:cs typeface="Times New Roman" pitchFamily="18" charset="0"/>
              </a:rPr>
              <a:t> производства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32240" y="314096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106,6%</a:t>
            </a:r>
            <a:endParaRPr lang="ru-RU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5796136" y="177281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73,8%</a:t>
            </a:r>
            <a:endParaRPr lang="ru-RU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6444208" y="270892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96,6%</a:t>
            </a:r>
            <a:endParaRPr lang="ru-RU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7668344" y="3573016"/>
            <a:ext cx="755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122,4</a:t>
            </a:r>
            <a:r>
              <a:rPr lang="ru-RU" sz="1600" dirty="0" smtClean="0"/>
              <a:t>%</a:t>
            </a:r>
            <a:endParaRPr lang="ru-RU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6948264" y="45091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107,5%</a:t>
            </a:r>
            <a:endParaRPr lang="ru-RU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7956376" y="558924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126,7%</a:t>
            </a:r>
            <a:endParaRPr lang="ru-RU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8604448" y="4365104"/>
            <a:ext cx="755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199</a:t>
            </a:r>
            <a:r>
              <a:rPr lang="ru-RU" sz="1600" dirty="0" smtClean="0"/>
              <a:t>%</a:t>
            </a:r>
            <a:endParaRPr lang="ru-RU" sz="16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8532440" y="6309320"/>
            <a:ext cx="611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8</a:t>
            </a:r>
            <a:endParaRPr lang="ru-RU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632848" cy="93610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7" name="Picture 7" descr="RXeZJkvcdu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88640"/>
            <a:ext cx="67078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1560" y="188640"/>
            <a:ext cx="784887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Малое предпринимательство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980728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</a:rPr>
              <a:t>Количество индивидуальных предпринимателей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6021288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на 01.01.2022</a:t>
            </a:r>
            <a:endParaRPr lang="ru-RU" sz="1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644008" y="1052736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Субъекты малого и среднего предпринимательства (880)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619672" y="6021288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на 01.01.2023</a:t>
            </a:r>
            <a:endParaRPr lang="ru-RU" sz="1400" b="1" dirty="0"/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755576" y="1988840"/>
            <a:ext cx="1296144" cy="792088"/>
          </a:xfrm>
          <a:prstGeom prst="straightConnector1">
            <a:avLst/>
          </a:prstGeom>
          <a:ln w="28575">
            <a:solidFill>
              <a:srgbClr val="FF000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331640" y="198884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-35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71800" y="6021288"/>
            <a:ext cx="1080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По оценке на 01.01.2024</a:t>
            </a:r>
            <a:endParaRPr lang="ru-RU" sz="1400" b="1" dirty="0"/>
          </a:p>
        </p:txBody>
      </p:sp>
      <p:sp>
        <p:nvSpPr>
          <p:cNvPr id="25" name="Цилиндр 24"/>
          <p:cNvSpPr/>
          <p:nvPr/>
        </p:nvSpPr>
        <p:spPr>
          <a:xfrm>
            <a:off x="539552" y="2708920"/>
            <a:ext cx="720080" cy="3240360"/>
          </a:xfrm>
          <a:prstGeom prst="can">
            <a:avLst>
              <a:gd name="adj" fmla="val 36223"/>
            </a:avLst>
          </a:prstGeom>
          <a:gradFill flip="none" rotWithShape="1">
            <a:gsLst>
              <a:gs pos="100000">
                <a:srgbClr val="FF0000"/>
              </a:gs>
              <a:gs pos="85000">
                <a:srgbClr val="FF0000"/>
              </a:gs>
              <a:gs pos="77000">
                <a:srgbClr val="FF6600"/>
              </a:gs>
              <a:gs pos="0">
                <a:srgbClr val="FF0000"/>
              </a:gs>
              <a:gs pos="53000">
                <a:srgbClr val="FFFF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645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6" name="Цилиндр 25"/>
          <p:cNvSpPr/>
          <p:nvPr/>
        </p:nvSpPr>
        <p:spPr>
          <a:xfrm>
            <a:off x="1763688" y="3429000"/>
            <a:ext cx="720080" cy="2448272"/>
          </a:xfrm>
          <a:prstGeom prst="can">
            <a:avLst>
              <a:gd name="adj" fmla="val 36223"/>
            </a:avLst>
          </a:prstGeom>
          <a:gradFill flip="none" rotWithShape="1">
            <a:gsLst>
              <a:gs pos="100000">
                <a:srgbClr val="FF0000"/>
              </a:gs>
              <a:gs pos="85000">
                <a:srgbClr val="FF0000"/>
              </a:gs>
              <a:gs pos="77000">
                <a:srgbClr val="FF6600"/>
              </a:gs>
              <a:gs pos="0">
                <a:srgbClr val="FF0000"/>
              </a:gs>
              <a:gs pos="53000">
                <a:srgbClr val="FFFF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610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2915816" y="3068960"/>
            <a:ext cx="720080" cy="2808312"/>
          </a:xfrm>
          <a:prstGeom prst="can">
            <a:avLst>
              <a:gd name="adj" fmla="val 36223"/>
            </a:avLst>
          </a:prstGeom>
          <a:gradFill flip="none" rotWithShape="1">
            <a:gsLst>
              <a:gs pos="100000">
                <a:srgbClr val="FF0000"/>
              </a:gs>
              <a:gs pos="85000">
                <a:srgbClr val="FF0000"/>
              </a:gs>
              <a:gs pos="77000">
                <a:srgbClr val="FF6600"/>
              </a:gs>
              <a:gs pos="0">
                <a:srgbClr val="FF0000"/>
              </a:gs>
              <a:gs pos="53000">
                <a:srgbClr val="FFFF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615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83768" y="21328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+5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5292080" y="1844824"/>
            <a:ext cx="1080120" cy="36004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020272" y="1844824"/>
            <a:ext cx="1080120" cy="36004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995936" y="2204864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265 малых, микро и  средних предприятий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67736" y="22048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615 индивидуальных предпринимателей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4008" y="2996952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6600"/>
                </a:solidFill>
              </a:rPr>
              <a:t>По видам экономической деятельности</a:t>
            </a:r>
            <a:endParaRPr lang="ru-RU" sz="2400" b="1" i="1" dirty="0">
              <a:solidFill>
                <a:srgbClr val="0066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292080" y="3861048"/>
            <a:ext cx="208823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6600"/>
                </a:solidFill>
              </a:rPr>
              <a:t>Торговля  - 34%</a:t>
            </a:r>
            <a:endParaRPr lang="ru-RU" sz="1600" b="1" i="1" dirty="0">
              <a:solidFill>
                <a:srgbClr val="0066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012160" y="4509120"/>
            <a:ext cx="21602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6600"/>
                </a:solidFill>
              </a:rPr>
              <a:t>Транспорт - 17%  </a:t>
            </a:r>
            <a:endParaRPr lang="ru-RU" sz="1600" b="1" i="1" dirty="0">
              <a:solidFill>
                <a:srgbClr val="0066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16216" y="5301208"/>
            <a:ext cx="223224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6600"/>
                </a:solidFill>
              </a:rPr>
              <a:t>Производство – 10%</a:t>
            </a:r>
            <a:endParaRPr lang="ru-RU" sz="1600" b="1" i="1" dirty="0">
              <a:solidFill>
                <a:srgbClr val="0066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876256" y="5949280"/>
            <a:ext cx="20882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5400"/>
                </a:solidFill>
              </a:rPr>
              <a:t>Строительство – 7%</a:t>
            </a:r>
            <a:endParaRPr lang="ru-RU" sz="1400" b="1" i="1" dirty="0">
              <a:solidFill>
                <a:srgbClr val="005400"/>
              </a:solidFill>
            </a:endParaRPr>
          </a:p>
        </p:txBody>
      </p:sp>
      <p:pic>
        <p:nvPicPr>
          <p:cNvPr id="61" name="Рисунок 6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4502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Рисунок 61" descr="Транспорт0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437112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Рисунок 69" descr="https://thumbs.dreamstime.com/z/%D0%B4%D0%B8%D0%B7%D0%B0%D0%B9%D0%BD-%D1%8D%D0%BD%D0%B5%D1%80%D0%B3%D0%B8%D0%B8-60439874.jpg"/>
          <p:cNvPicPr/>
          <p:nvPr/>
        </p:nvPicPr>
        <p:blipFill>
          <a:blip r:embed="rId5" cstate="print"/>
          <a:srcRect t="3918" r="2808" b="10221"/>
          <a:stretch>
            <a:fillRect/>
          </a:stretch>
        </p:blipFill>
        <p:spPr bwMode="auto">
          <a:xfrm>
            <a:off x="5796136" y="5157192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Рисунок 71" descr="https://cdn1.flamp.ru/9b1fb68cbc46e80ad1ec2e0cdf35620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5877272"/>
            <a:ext cx="720080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 стрелкой 36"/>
          <p:cNvCxnSpPr/>
          <p:nvPr/>
        </p:nvCxnSpPr>
        <p:spPr>
          <a:xfrm flipV="1">
            <a:off x="2051720" y="2420888"/>
            <a:ext cx="1296144" cy="360040"/>
          </a:xfrm>
          <a:prstGeom prst="straightConnector1">
            <a:avLst/>
          </a:prstGeom>
          <a:ln w="28575">
            <a:solidFill>
              <a:srgbClr val="FF000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8532440" y="6309320"/>
            <a:ext cx="611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9</a:t>
            </a:r>
            <a:endParaRPr lang="ru-RU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5438</TotalTime>
  <Words>928</Words>
  <Application>Microsoft Office PowerPoint</Application>
  <PresentationFormat>Экран (4:3)</PresentationFormat>
  <Paragraphs>362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Предварительные итоги социально-экономического развития города Слободского  за 9 месяцев 2023 года и ожидаемые итоги 2023 года</vt:lpstr>
      <vt:lpstr>Демографическая ситуация в городе Слободском  на 01.10.2023*</vt:lpstr>
      <vt:lpstr> </vt:lpstr>
      <vt:lpstr>Оценка трудовых ресурсов</vt:lpstr>
      <vt:lpstr> </vt:lpstr>
      <vt:lpstr>Промышленный сектор экономики города Слободского</vt:lpstr>
      <vt:lpstr>Структура реального сектора экономики</vt:lpstr>
      <vt:lpstr> </vt:lpstr>
      <vt:lpstr> </vt:lpstr>
      <vt:lpstr>Слайд 10</vt:lpstr>
      <vt:lpstr>Слайд 11</vt:lpstr>
      <vt:lpstr> </vt:lpstr>
      <vt:lpstr>Среднемесячная номинальная  заработная плата</vt:lpstr>
      <vt:lpstr> Динамика роста (снижения) налогов местного бюджета в 2023 году к 2022 году 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431</cp:revision>
  <dcterms:created xsi:type="dcterms:W3CDTF">2021-11-23T06:26:32Z</dcterms:created>
  <dcterms:modified xsi:type="dcterms:W3CDTF">2023-12-06T05:50:49Z</dcterms:modified>
</cp:coreProperties>
</file>