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72" r:id="rId14"/>
    <p:sldId id="273" r:id="rId15"/>
    <p:sldId id="274" r:id="rId16"/>
    <p:sldId id="275" r:id="rId17"/>
    <p:sldId id="276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9" autoAdjust="0"/>
  </p:normalViewPr>
  <p:slideViewPr>
    <p:cSldViewPr>
      <p:cViewPr>
        <p:scale>
          <a:sx n="66" d="100"/>
          <a:sy n="66" d="100"/>
        </p:scale>
        <p:origin x="-1284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48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C2032-FB51-44DA-AB23-77CE00A7AC10}" type="datetimeFigureOut">
              <a:rPr lang="ru-RU"/>
              <a:pPr>
                <a:defRPr/>
              </a:pPr>
              <a:t>24.07.2013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4FF12-2C93-4664-A76E-FA6962462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9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0CF1C-7E09-4465-93A0-9257B5B726A5}" type="datetimeFigureOut">
              <a:rPr lang="ru-RU"/>
              <a:pPr>
                <a:defRPr/>
              </a:pPr>
              <a:t>24.07.2013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EB649-2ED6-4130-81FB-1E0733D55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6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D5FA4-9E96-4268-A8E2-D1BDB00EC48B}" type="datetimeFigureOut">
              <a:rPr lang="ru-RU"/>
              <a:pPr>
                <a:defRPr/>
              </a:pPr>
              <a:t>24.07.2013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B38E6-C339-49B7-9699-AA09D5F87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24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79F6D-F257-45FD-AC21-924696ACD7F4}" type="datetimeFigureOut">
              <a:rPr lang="ru-RU"/>
              <a:pPr>
                <a:defRPr/>
              </a:pPr>
              <a:t>24.07.2013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C0C6F-1A48-4100-8DB6-0B7A83B2F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5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1ED1-F17C-4A83-82E2-C8E479EA4A52}" type="datetimeFigureOut">
              <a:rPr lang="ru-RU"/>
              <a:pPr>
                <a:defRPr/>
              </a:pPr>
              <a:t>24.07.2013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28982-926A-4E7C-87AE-C631798F5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2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81199-7DE3-4AB7-B0BE-8029BC25015F}" type="datetimeFigureOut">
              <a:rPr lang="ru-RU"/>
              <a:pPr>
                <a:defRPr/>
              </a:pPr>
              <a:t>24.07.2013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CE1E0-6E15-45EA-AC9C-0DFDB05EB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8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40464-B5B9-46FD-8FC6-8C52D0A8958C}" type="datetimeFigureOut">
              <a:rPr lang="ru-RU"/>
              <a:pPr>
                <a:defRPr/>
              </a:pPr>
              <a:t>24.07.2013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6A1E-9E26-4321-ACD9-570D97CF2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0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4FC62-40D3-45A1-B06B-49DC19FEB36B}" type="datetimeFigureOut">
              <a:rPr lang="ru-RU"/>
              <a:pPr>
                <a:defRPr/>
              </a:pPr>
              <a:t>24.07.2013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A52FC-C8C6-4939-BA69-86D778A68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9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25C1F-DA9D-45B5-BFB4-EB30A2BACE0D}" type="datetimeFigureOut">
              <a:rPr lang="ru-RU"/>
              <a:pPr>
                <a:defRPr/>
              </a:pPr>
              <a:t>24.07.2013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451C-7582-4C97-B9D2-12438355B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8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E02E-520C-4C46-95A0-DAB38774F8F8}" type="datetimeFigureOut">
              <a:rPr lang="ru-RU"/>
              <a:pPr>
                <a:defRPr/>
              </a:pPr>
              <a:t>24.07.2013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684DD-E565-4C84-A4CB-C1D3CF6CD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5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0A01-DFD3-47C2-8657-A6A6E963EEA6}" type="datetimeFigureOut">
              <a:rPr lang="ru-RU"/>
              <a:pPr>
                <a:defRPr/>
              </a:pPr>
              <a:t>24.07.2013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89E04-902A-4EBF-9D93-AE5294021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1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AA9A-29ED-4683-99C6-A1D5124134C8}" type="datetimeFigureOut">
              <a:rPr lang="ru-RU"/>
              <a:pPr>
                <a:defRPr/>
              </a:pPr>
              <a:t>24.07.2013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8D6B2-4ECD-4F4D-B7AF-21A31FA50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7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50AF49B-9435-41FC-89FA-FA9EB755529D}" type="datetimeFigureOut">
              <a:rPr lang="ru-RU"/>
              <a:pPr>
                <a:defRPr/>
              </a:pPr>
              <a:t>24.07.2013</a:t>
            </a:fld>
            <a:endParaRPr lang="ru-RU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3EB9A59-1066-48DD-B94F-7AE24E941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850" y="1052513"/>
            <a:ext cx="8501063" cy="482441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6000" dirty="0" smtClean="0">
                <a:solidFill>
                  <a:schemeClr val="hlink"/>
                </a:solidFill>
              </a:rPr>
              <a:t>Отчет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6000" dirty="0" smtClean="0">
                <a:solidFill>
                  <a:schemeClr val="hlink"/>
                </a:solidFill>
              </a:rPr>
              <a:t>по исполнению бюджета города Слободского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6000" dirty="0" smtClean="0">
                <a:solidFill>
                  <a:schemeClr val="hlink"/>
                </a:solidFill>
              </a:rPr>
              <a:t>за 201</a:t>
            </a:r>
            <a:r>
              <a:rPr lang="en-US" sz="6000" dirty="0" smtClean="0">
                <a:solidFill>
                  <a:schemeClr val="hlink"/>
                </a:solidFill>
              </a:rPr>
              <a:t>2 </a:t>
            </a:r>
            <a:r>
              <a:rPr lang="ru-RU" sz="6000" dirty="0" smtClean="0">
                <a:solidFill>
                  <a:schemeClr val="hlink"/>
                </a:solidFill>
              </a:rPr>
              <a:t>год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79512" y="260350"/>
            <a:ext cx="8856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dirty="0">
                <a:solidFill>
                  <a:srgbClr val="000000"/>
                </a:solidFill>
              </a:rPr>
              <a:t>Динамика расходов бюджета города Слободского (тыс. руб.)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90" y="785812"/>
            <a:ext cx="9297988" cy="60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23850" y="117150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dirty="0">
                <a:solidFill>
                  <a:srgbClr val="000000"/>
                </a:solidFill>
              </a:rPr>
              <a:t>Структура бюджета города Слободского за </a:t>
            </a:r>
            <a:r>
              <a:rPr lang="ru-RU" sz="2400" dirty="0" smtClean="0">
                <a:solidFill>
                  <a:srgbClr val="000000"/>
                </a:solidFill>
              </a:rPr>
              <a:t>2012 </a:t>
            </a:r>
            <a:r>
              <a:rPr lang="ru-RU" sz="2400" dirty="0">
                <a:solidFill>
                  <a:srgbClr val="000000"/>
                </a:solidFill>
              </a:rPr>
              <a:t>год в разрезе КОСГУ </a:t>
            </a:r>
            <a:r>
              <a:rPr lang="ru-RU" sz="2400" dirty="0" smtClean="0">
                <a:solidFill>
                  <a:srgbClr val="000000"/>
                </a:solidFill>
              </a:rPr>
              <a:t>(%)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6287"/>
            <a:ext cx="9157536" cy="60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323850" y="260648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dirty="0">
                <a:solidFill>
                  <a:schemeClr val="bg2"/>
                </a:solidFill>
              </a:rPr>
              <a:t>Динамика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ru-RU" sz="2400" dirty="0">
                <a:solidFill>
                  <a:schemeClr val="bg2"/>
                </a:solidFill>
              </a:rPr>
              <a:t>расходов бюджета МО "город Слободской" в разрезе КОСГУ (</a:t>
            </a:r>
            <a:r>
              <a:rPr lang="ru-RU" sz="2400" dirty="0" err="1">
                <a:solidFill>
                  <a:schemeClr val="bg2"/>
                </a:solidFill>
              </a:rPr>
              <a:t>тыс.руб</a:t>
            </a:r>
            <a:r>
              <a:rPr lang="ru-RU" sz="2400" dirty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980728"/>
            <a:ext cx="9309100" cy="608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36968" y="229018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dirty="0">
                <a:solidFill>
                  <a:schemeClr val="bg2"/>
                </a:solidFill>
              </a:rPr>
              <a:t>Расходы бюджета 2012 года по разделам (</a:t>
            </a:r>
            <a:r>
              <a:rPr lang="ru-RU" sz="2400" dirty="0" err="1">
                <a:solidFill>
                  <a:schemeClr val="bg2"/>
                </a:solidFill>
              </a:rPr>
              <a:t>тыс.руб</a:t>
            </a:r>
            <a:r>
              <a:rPr lang="ru-RU" sz="2400" dirty="0">
                <a:solidFill>
                  <a:schemeClr val="bg2"/>
                </a:solidFill>
              </a:rPr>
              <a:t>.; %)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987256" cy="586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3850" y="259443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dirty="0">
                <a:solidFill>
                  <a:schemeClr val="bg2"/>
                </a:solidFill>
              </a:rPr>
              <a:t>Расходы всего по главным распорядителям бюджетных средств (</a:t>
            </a:r>
            <a:r>
              <a:rPr lang="ru-RU" sz="2400" dirty="0" err="1">
                <a:solidFill>
                  <a:schemeClr val="bg2"/>
                </a:solidFill>
              </a:rPr>
              <a:t>тыс.руб</a:t>
            </a:r>
            <a:r>
              <a:rPr lang="ru-RU" sz="2400" dirty="0">
                <a:solidFill>
                  <a:schemeClr val="bg2"/>
                </a:solidFill>
              </a:rPr>
              <a:t>.)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209"/>
            <a:ext cx="9297988" cy="60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3850" y="240719"/>
            <a:ext cx="8496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dirty="0">
                <a:solidFill>
                  <a:schemeClr val="bg2"/>
                </a:solidFill>
              </a:rPr>
              <a:t>Доля расходов бюджета города Слободского в рамках муниципальных </a:t>
            </a:r>
            <a:r>
              <a:rPr lang="en-US" sz="2400" dirty="0">
                <a:solidFill>
                  <a:schemeClr val="bg2"/>
                </a:solidFill>
              </a:rPr>
              <a:t>(</a:t>
            </a:r>
            <a:r>
              <a:rPr lang="ru-RU" sz="2400" dirty="0">
                <a:solidFill>
                  <a:schemeClr val="bg2"/>
                </a:solidFill>
              </a:rPr>
              <a:t>МЦП</a:t>
            </a:r>
            <a:r>
              <a:rPr lang="en-US" sz="2400" dirty="0" smtClean="0">
                <a:solidFill>
                  <a:schemeClr val="bg2"/>
                </a:solidFill>
              </a:rPr>
              <a:t>)</a:t>
            </a:r>
            <a:r>
              <a:rPr lang="ru-RU" sz="2400" dirty="0" smtClean="0">
                <a:solidFill>
                  <a:schemeClr val="bg2"/>
                </a:solidFill>
              </a:rPr>
              <a:t> и </a:t>
            </a:r>
            <a:r>
              <a:rPr lang="ru-RU" sz="2400" dirty="0">
                <a:solidFill>
                  <a:schemeClr val="bg2"/>
                </a:solidFill>
              </a:rPr>
              <a:t>ведомственных (ВЦП) </a:t>
            </a:r>
            <a:endParaRPr lang="ru-RU" sz="2400" dirty="0" smtClean="0">
              <a:solidFill>
                <a:schemeClr val="bg2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целевых </a:t>
            </a:r>
            <a:r>
              <a:rPr lang="ru-RU" sz="2400" dirty="0">
                <a:solidFill>
                  <a:schemeClr val="bg2"/>
                </a:solidFill>
              </a:rPr>
              <a:t>программ (</a:t>
            </a:r>
            <a:r>
              <a:rPr lang="ru-RU" sz="2400" dirty="0" err="1">
                <a:solidFill>
                  <a:schemeClr val="bg2"/>
                </a:solidFill>
              </a:rPr>
              <a:t>тыс.руб</a:t>
            </a:r>
            <a:r>
              <a:rPr lang="ru-RU" sz="2400" dirty="0">
                <a:solidFill>
                  <a:schemeClr val="bg2"/>
                </a:solidFill>
              </a:rPr>
              <a:t>.; %)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67" y="864954"/>
            <a:ext cx="9297988" cy="60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6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3850" y="254670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dirty="0">
                <a:solidFill>
                  <a:srgbClr val="000000"/>
                </a:solidFill>
              </a:rPr>
              <a:t>Расходы бюджета в рамках муниципальных целевых программ в разрезе разделов (</a:t>
            </a:r>
            <a:r>
              <a:rPr lang="ru-RU" sz="2400" dirty="0" err="1">
                <a:solidFill>
                  <a:srgbClr val="000000"/>
                </a:solidFill>
              </a:rPr>
              <a:t>тыс.руб</a:t>
            </a:r>
            <a:r>
              <a:rPr lang="ru-RU" sz="2400" dirty="0">
                <a:solidFill>
                  <a:srgbClr val="000000"/>
                </a:solidFill>
              </a:rPr>
              <a:t>; %)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5" y="668162"/>
            <a:ext cx="9309100" cy="60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5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dirty="0">
                <a:solidFill>
                  <a:schemeClr val="bg2"/>
                </a:solidFill>
              </a:rPr>
              <a:t>Динамика долговых обязательств МО "город Слободской" в 2011 и 2012 годах (</a:t>
            </a:r>
            <a:r>
              <a:rPr lang="ru-RU" sz="2400" dirty="0" err="1">
                <a:solidFill>
                  <a:schemeClr val="bg2"/>
                </a:solidFill>
              </a:rPr>
              <a:t>тыс.руб</a:t>
            </a:r>
            <a:r>
              <a:rPr lang="ru-RU" sz="2400" dirty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0" y="1074519"/>
            <a:ext cx="8464624" cy="552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7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/>
          </p:cNvSpPr>
          <p:nvPr/>
        </p:nvSpPr>
        <p:spPr bwMode="auto">
          <a:xfrm>
            <a:off x="323850" y="593725"/>
            <a:ext cx="85010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Отчет подготовили </a:t>
            </a: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Пузанкова</a:t>
            </a:r>
            <a:r>
              <a:rPr lang="ru-RU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Светлана Федоровна</a:t>
            </a: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Заместитель главы администрации г.Слободского, </a:t>
            </a: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начальник финансового управления</a:t>
            </a: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Ельдецева</a:t>
            </a:r>
            <a:r>
              <a:rPr lang="ru-RU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Наталья Михайловна</a:t>
            </a: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Начальник ОПД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ФК</a:t>
            </a: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Куклина Ольга Николаевна</a:t>
            </a: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Начальник БАО</a:t>
            </a: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40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Комкин</a:t>
            </a:r>
            <a:r>
              <a:rPr lang="ru-RU" sz="4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Александр Викторович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Консультант ОБУ, </a:t>
            </a:r>
            <a:r>
              <a:rPr 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</a:t>
            </a: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ПР</a:t>
            </a:r>
            <a:endParaRPr lang="ru-RU" sz="24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0"/>
          <p:cNvSpPr txBox="1">
            <a:spLocks noChangeArrowheads="1"/>
          </p:cNvSpPr>
          <p:nvPr/>
        </p:nvSpPr>
        <p:spPr bwMode="auto">
          <a:xfrm>
            <a:off x="2143125" y="2071688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latin typeface="Calibri" pitchFamily="34" charset="0"/>
              </a:rPr>
              <a:t>281730,3</a:t>
            </a:r>
          </a:p>
        </p:txBody>
      </p:sp>
      <p:sp>
        <p:nvSpPr>
          <p:cNvPr id="14339" name="TextBox 11"/>
          <p:cNvSpPr txBox="1">
            <a:spLocks noChangeArrowheads="1"/>
          </p:cNvSpPr>
          <p:nvPr/>
        </p:nvSpPr>
        <p:spPr bwMode="auto">
          <a:xfrm>
            <a:off x="4535488" y="1566863"/>
            <a:ext cx="1143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latin typeface="Calibri" pitchFamily="34" charset="0"/>
              </a:rPr>
              <a:t>366896,12</a:t>
            </a:r>
          </a:p>
        </p:txBody>
      </p:sp>
      <p:sp>
        <p:nvSpPr>
          <p:cNvPr id="14340" name="TextBox 12"/>
          <p:cNvSpPr txBox="1">
            <a:spLocks noChangeArrowheads="1"/>
          </p:cNvSpPr>
          <p:nvPr/>
        </p:nvSpPr>
        <p:spPr bwMode="auto">
          <a:xfrm>
            <a:off x="7026275" y="153511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latin typeface="Calibri" pitchFamily="34" charset="0"/>
              </a:rPr>
              <a:t>369331,2</a:t>
            </a:r>
          </a:p>
        </p:txBody>
      </p:sp>
      <p:sp>
        <p:nvSpPr>
          <p:cNvPr id="14341" name="TextBox 13"/>
          <p:cNvSpPr txBox="1">
            <a:spLocks noChangeArrowheads="1"/>
          </p:cNvSpPr>
          <p:nvPr/>
        </p:nvSpPr>
        <p:spPr bwMode="auto">
          <a:xfrm>
            <a:off x="381000" y="1190625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cs typeface="Arial" charset="0"/>
              </a:rPr>
              <a:t>тыс. руб.</a:t>
            </a:r>
          </a:p>
        </p:txBody>
      </p:sp>
      <p:sp>
        <p:nvSpPr>
          <p:cNvPr id="3079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eaLnBrk="1" hangingPunct="1">
              <a:defRPr/>
            </a:pPr>
            <a:endParaRPr lang="ru-RU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81" y="393700"/>
            <a:ext cx="9309100" cy="60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3057" y="170543"/>
            <a:ext cx="8424862" cy="45720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</a:rPr>
              <a:t>Исполнение бюджета города за </a:t>
            </a:r>
            <a:r>
              <a:rPr lang="ru-RU" sz="2400" dirty="0" smtClean="0">
                <a:solidFill>
                  <a:srgbClr val="000000"/>
                </a:solidFill>
              </a:rPr>
              <a:t>201</a:t>
            </a:r>
            <a:r>
              <a:rPr lang="en-US" sz="2400" dirty="0" smtClean="0">
                <a:solidFill>
                  <a:srgbClr val="000000"/>
                </a:solidFill>
              </a:rPr>
              <a:t>2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год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ru-RU" sz="2400" dirty="0">
                <a:solidFill>
                  <a:srgbClr val="000000"/>
                </a:solidFill>
              </a:rPr>
              <a:t>млн. руб.)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67633" y="260348"/>
            <a:ext cx="8064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>
                <a:solidFill>
                  <a:schemeClr val="bg2"/>
                </a:solidFill>
              </a:rPr>
              <a:t>Выполнение плана доходов бюджета города Слободского за период 2010-2012 </a:t>
            </a:r>
            <a:r>
              <a:rPr lang="ru-RU" sz="2400" dirty="0" smtClean="0">
                <a:solidFill>
                  <a:schemeClr val="bg2"/>
                </a:solidFill>
              </a:rPr>
              <a:t>годы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smtClean="0">
                <a:solidFill>
                  <a:schemeClr val="bg2"/>
                </a:solidFill>
              </a:rPr>
              <a:t>(</a:t>
            </a:r>
            <a:r>
              <a:rPr lang="ru-RU" sz="2400" dirty="0">
                <a:solidFill>
                  <a:schemeClr val="bg2"/>
                </a:solidFill>
              </a:rPr>
              <a:t>тыс. руб.)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675846"/>
            <a:ext cx="9205913" cy="561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11188" y="237158"/>
            <a:ext cx="8064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dirty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Динамика поступления доходов  </a:t>
            </a:r>
            <a:endParaRPr lang="en-US" sz="2400" dirty="0" smtClean="0">
              <a:solidFill>
                <a:schemeClr val="bg2"/>
              </a:solidFill>
              <a:latin typeface="Arial" pitchFamily="34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в том числе собственные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)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тыс.руб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.)</a:t>
            </a:r>
            <a:endParaRPr lang="ru-RU" sz="2400" dirty="0">
              <a:solidFill>
                <a:schemeClr val="bg2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2" y="1068156"/>
            <a:ext cx="8696332" cy="536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680" y="244929"/>
            <a:ext cx="8640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dirty="0">
                <a:solidFill>
                  <a:srgbClr val="000000"/>
                </a:solidFill>
              </a:rPr>
              <a:t>Исполнение бюджета города за </a:t>
            </a:r>
            <a:r>
              <a:rPr lang="ru-RU" sz="2400" dirty="0" smtClean="0">
                <a:solidFill>
                  <a:srgbClr val="000000"/>
                </a:solidFill>
              </a:rPr>
              <a:t>2012 </a:t>
            </a:r>
            <a:r>
              <a:rPr lang="ru-RU" sz="2400" dirty="0">
                <a:solidFill>
                  <a:srgbClr val="000000"/>
                </a:solidFill>
              </a:rPr>
              <a:t>год </a:t>
            </a:r>
            <a:endParaRPr lang="ru-RU" sz="2400" dirty="0" smtClean="0">
              <a:solidFill>
                <a:srgbClr val="000000"/>
              </a:solidFill>
            </a:endParaRPr>
          </a:p>
          <a:p>
            <a:pPr algn="ctr" eaLnBrk="1" hangingPunct="1"/>
            <a:r>
              <a:rPr lang="ru-RU" sz="2400" dirty="0" smtClean="0">
                <a:solidFill>
                  <a:srgbClr val="000000"/>
                </a:solidFill>
              </a:rPr>
              <a:t>по доходам  (</a:t>
            </a:r>
            <a:r>
              <a:rPr lang="ru-RU" sz="2400" dirty="0">
                <a:solidFill>
                  <a:srgbClr val="000000"/>
                </a:solidFill>
              </a:rPr>
              <a:t>тыс. </a:t>
            </a:r>
            <a:r>
              <a:rPr lang="ru-RU" sz="2400" dirty="0" err="1" smtClean="0">
                <a:solidFill>
                  <a:srgbClr val="000000"/>
                </a:solidFill>
              </a:rPr>
              <a:t>руб</a:t>
            </a:r>
            <a:r>
              <a:rPr lang="ru-RU" sz="2400" dirty="0" smtClean="0">
                <a:solidFill>
                  <a:srgbClr val="000000"/>
                </a:solidFill>
              </a:rPr>
              <a:t>)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157" y="675848"/>
            <a:ext cx="10120313" cy="60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9512" y="230414"/>
            <a:ext cx="8784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dirty="0">
                <a:solidFill>
                  <a:schemeClr val="bg2"/>
                </a:solidFill>
              </a:rPr>
              <a:t>Анализ поступления за 2012 </a:t>
            </a:r>
            <a:r>
              <a:rPr lang="ru-RU" sz="2400" dirty="0" smtClean="0">
                <a:solidFill>
                  <a:schemeClr val="bg2"/>
                </a:solidFill>
              </a:rPr>
              <a:t>год (тыс</a:t>
            </a:r>
            <a:r>
              <a:rPr lang="ru-RU" sz="2400" dirty="0">
                <a:solidFill>
                  <a:schemeClr val="bg2"/>
                </a:solidFill>
              </a:rPr>
              <a:t>. руб</a:t>
            </a:r>
            <a:r>
              <a:rPr lang="ru-RU" sz="2400" dirty="0" smtClean="0">
                <a:solidFill>
                  <a:schemeClr val="bg2"/>
                </a:solidFill>
              </a:rPr>
              <a:t>.; %)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461246"/>
            <a:ext cx="9309100" cy="60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rgbClr val="000000"/>
                </a:solidFill>
              </a:rPr>
              <a:t>Анализ поступления </a:t>
            </a:r>
            <a:r>
              <a:rPr lang="ru-RU" sz="2400" dirty="0">
                <a:solidFill>
                  <a:srgbClr val="000000"/>
                </a:solidFill>
              </a:rPr>
              <a:t>по налоговым доходам   </a:t>
            </a:r>
            <a:endParaRPr lang="ru-RU" sz="2400" dirty="0" smtClean="0">
              <a:solidFill>
                <a:srgbClr val="000000"/>
              </a:solidFill>
            </a:endParaRPr>
          </a:p>
          <a:p>
            <a:pPr algn="ctr" eaLnBrk="1" hangingPunct="1"/>
            <a:r>
              <a:rPr lang="ru-RU" sz="2400" dirty="0" smtClean="0">
                <a:solidFill>
                  <a:srgbClr val="000000"/>
                </a:solidFill>
              </a:rPr>
              <a:t>за 2012 год (тыс</a:t>
            </a:r>
            <a:r>
              <a:rPr lang="ru-RU" sz="2400" dirty="0">
                <a:solidFill>
                  <a:srgbClr val="000000"/>
                </a:solidFill>
              </a:rPr>
              <a:t>. руб</a:t>
            </a:r>
            <a:r>
              <a:rPr lang="ru-RU" sz="2400" dirty="0" smtClean="0">
                <a:solidFill>
                  <a:srgbClr val="000000"/>
                </a:solidFill>
              </a:rPr>
              <a:t>.; %)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615" y="836712"/>
            <a:ext cx="9876647" cy="645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dirty="0">
                <a:solidFill>
                  <a:srgbClr val="000000"/>
                </a:solidFill>
              </a:rPr>
              <a:t>Анализ поступления неналоговых доходов </a:t>
            </a:r>
            <a:endParaRPr lang="ru-RU" sz="2400" dirty="0" smtClean="0">
              <a:solidFill>
                <a:srgbClr val="000000"/>
              </a:solidFill>
            </a:endParaRPr>
          </a:p>
          <a:p>
            <a:pPr algn="ctr" eaLnBrk="1" hangingPunct="1"/>
            <a:r>
              <a:rPr lang="ru-RU" sz="2400" dirty="0" smtClean="0">
                <a:solidFill>
                  <a:srgbClr val="000000"/>
                </a:solidFill>
              </a:rPr>
              <a:t>за 2012 год (</a:t>
            </a:r>
            <a:r>
              <a:rPr lang="ru-RU" sz="2400" dirty="0">
                <a:solidFill>
                  <a:srgbClr val="000000"/>
                </a:solidFill>
              </a:rPr>
              <a:t>тыс. руб</a:t>
            </a:r>
            <a:r>
              <a:rPr lang="ru-RU" sz="2400" dirty="0" smtClean="0">
                <a:solidFill>
                  <a:srgbClr val="000000"/>
                </a:solidFill>
              </a:rPr>
              <a:t>.; %)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76671"/>
            <a:ext cx="9493383" cy="620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dirty="0">
                <a:solidFill>
                  <a:srgbClr val="000000"/>
                </a:solidFill>
              </a:rPr>
              <a:t>Динамика состояния задолженности по НДФЛ и арендной плате за землю </a:t>
            </a:r>
            <a:r>
              <a:rPr lang="ru-RU" sz="2400" dirty="0" smtClean="0">
                <a:solidFill>
                  <a:srgbClr val="000000"/>
                </a:solidFill>
              </a:rPr>
              <a:t>(</a:t>
            </a:r>
            <a:r>
              <a:rPr lang="ru-RU" sz="2400" dirty="0">
                <a:solidFill>
                  <a:srgbClr val="000000"/>
                </a:solidFill>
              </a:rPr>
              <a:t>тыс. руб</a:t>
            </a:r>
            <a:r>
              <a:rPr lang="ru-RU" sz="2400" dirty="0" smtClean="0">
                <a:solidFill>
                  <a:srgbClr val="000000"/>
                </a:solidFill>
              </a:rPr>
              <a:t>.)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4" y="576062"/>
            <a:ext cx="9297988" cy="60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блака">
  <a:themeElements>
    <a:clrScheme name="1_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1_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268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1_Облака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AlexCom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AlexCom</dc:creator>
  <cp:lastModifiedBy>lyutova_ms</cp:lastModifiedBy>
  <cp:revision>40</cp:revision>
  <dcterms:created xsi:type="dcterms:W3CDTF">2007-03-12T19:50:47Z</dcterms:created>
  <dcterms:modified xsi:type="dcterms:W3CDTF">2013-07-24T07:27:37Z</dcterms:modified>
</cp:coreProperties>
</file>