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27"/>
  </p:notesMasterIdLst>
  <p:sldIdLst>
    <p:sldId id="256" r:id="rId2"/>
    <p:sldId id="360" r:id="rId3"/>
    <p:sldId id="362" r:id="rId4"/>
    <p:sldId id="363" r:id="rId5"/>
    <p:sldId id="364" r:id="rId6"/>
    <p:sldId id="366" r:id="rId7"/>
    <p:sldId id="367" r:id="rId8"/>
    <p:sldId id="369" r:id="rId9"/>
    <p:sldId id="368" r:id="rId10"/>
    <p:sldId id="380" r:id="rId11"/>
    <p:sldId id="381" r:id="rId12"/>
    <p:sldId id="382" r:id="rId13"/>
    <p:sldId id="390" r:id="rId14"/>
    <p:sldId id="386" r:id="rId15"/>
    <p:sldId id="383" r:id="rId16"/>
    <p:sldId id="387" r:id="rId17"/>
    <p:sldId id="384" r:id="rId18"/>
    <p:sldId id="385" r:id="rId19"/>
    <p:sldId id="377" r:id="rId20"/>
    <p:sldId id="388" r:id="rId21"/>
    <p:sldId id="378" r:id="rId22"/>
    <p:sldId id="389" r:id="rId23"/>
    <p:sldId id="352" r:id="rId24"/>
    <p:sldId id="379" r:id="rId25"/>
    <p:sldId id="328" r:id="rId26"/>
  </p:sldIdLst>
  <p:sldSz cx="20104100" cy="11309350"/>
  <p:notesSz cx="9874250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0" userDrawn="1">
          <p15:clr>
            <a:srgbClr val="A4A3A4"/>
          </p15:clr>
        </p15:guide>
        <p15:guide id="2" pos="1580" userDrawn="1">
          <p15:clr>
            <a:srgbClr val="A4A3A4"/>
          </p15:clr>
        </p15:guide>
        <p15:guide id="3" pos="10076" userDrawn="1">
          <p15:clr>
            <a:srgbClr val="9FCC3B"/>
          </p15:clr>
        </p15:guide>
        <p15:guide id="5" pos="11420" userDrawn="1">
          <p15:clr>
            <a:srgbClr val="F26B43"/>
          </p15:clr>
        </p15:guide>
        <p15:guide id="7" orient="horz" pos="1114" userDrawn="1">
          <p15:clr>
            <a:srgbClr val="A4A3A4"/>
          </p15:clr>
        </p15:guide>
        <p15:guide id="8" orient="horz" pos="1978" userDrawn="1">
          <p15:clr>
            <a:srgbClr val="9FCC3B"/>
          </p15:clr>
        </p15:guide>
        <p15:guide id="9" pos="1004" userDrawn="1">
          <p15:clr>
            <a:srgbClr val="F26B43"/>
          </p15:clr>
        </p15:guide>
        <p15:guide id="10" orient="horz" pos="3706" userDrawn="1">
          <p15:clr>
            <a:srgbClr val="F26B43"/>
          </p15:clr>
        </p15:guide>
        <p15:guide id="11" orient="horz" pos="6442" userDrawn="1">
          <p15:clr>
            <a:srgbClr val="F26B43"/>
          </p15:clr>
        </p15:guide>
        <p15:guide id="12" orient="horz" pos="634" userDrawn="1">
          <p15:clr>
            <a:srgbClr val="9FCC3B"/>
          </p15:clr>
        </p15:guide>
        <p15:guide id="13" orient="horz" pos="970" userDrawn="1">
          <p15:clr>
            <a:srgbClr val="9FCC3B"/>
          </p15:clr>
        </p15:guide>
        <p15:guide id="14" orient="horz" pos="3322" userDrawn="1">
          <p15:clr>
            <a:srgbClr val="A4A3A4"/>
          </p15:clr>
        </p15:guide>
        <p15:guide id="15" orient="horz" pos="38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342F"/>
    <a:srgbClr val="7616F6"/>
    <a:srgbClr val="B8A288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271" autoAdjust="0"/>
  </p:normalViewPr>
  <p:slideViewPr>
    <p:cSldViewPr>
      <p:cViewPr varScale="1">
        <p:scale>
          <a:sx n="66" d="100"/>
          <a:sy n="66" d="100"/>
        </p:scale>
        <p:origin x="642" y="84"/>
      </p:cViewPr>
      <p:guideLst>
        <p:guide orient="horz" pos="2170"/>
        <p:guide pos="1580"/>
        <p:guide pos="10076"/>
        <p:guide pos="11420"/>
        <p:guide orient="horz" pos="1114"/>
        <p:guide orient="horz" pos="1978"/>
        <p:guide pos="1004"/>
        <p:guide orient="horz" pos="3706"/>
        <p:guide orient="horz" pos="6442"/>
        <p:guide orient="horz" pos="634"/>
        <p:guide orient="horz" pos="970"/>
        <p:guide orient="horz" pos="3322"/>
        <p:guide orient="horz" pos="38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050" cy="340647"/>
          </a:xfrm>
          <a:prstGeom prst="rect">
            <a:avLst/>
          </a:prstGeom>
        </p:spPr>
        <p:txBody>
          <a:bodyPr vert="horz" lIns="48527" tIns="24264" rIns="48527" bIns="24264" rtlCol="0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2861" y="0"/>
            <a:ext cx="4279050" cy="340647"/>
          </a:xfrm>
          <a:prstGeom prst="rect">
            <a:avLst/>
          </a:prstGeom>
        </p:spPr>
        <p:txBody>
          <a:bodyPr vert="horz" lIns="48527" tIns="24264" rIns="48527" bIns="24264" rtlCol="0"/>
          <a:lstStyle>
            <a:lvl1pPr algn="r">
              <a:defRPr sz="600"/>
            </a:lvl1pPr>
          </a:lstStyle>
          <a:p>
            <a:fld id="{63536DD3-FC04-4360-A512-6A37BF390571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850900"/>
            <a:ext cx="4076700" cy="2293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8527" tIns="24264" rIns="48527" bIns="2426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113" y="3270976"/>
            <a:ext cx="7900024" cy="2677467"/>
          </a:xfrm>
          <a:prstGeom prst="rect">
            <a:avLst/>
          </a:prstGeom>
        </p:spPr>
        <p:txBody>
          <a:bodyPr vert="horz" lIns="48527" tIns="24264" rIns="48527" bIns="2426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7028"/>
            <a:ext cx="4279050" cy="340647"/>
          </a:xfrm>
          <a:prstGeom prst="rect">
            <a:avLst/>
          </a:prstGeom>
        </p:spPr>
        <p:txBody>
          <a:bodyPr vert="horz" lIns="48527" tIns="24264" rIns="48527" bIns="24264" rtlCol="0" anchor="b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2861" y="6457028"/>
            <a:ext cx="4279050" cy="340647"/>
          </a:xfrm>
          <a:prstGeom prst="rect">
            <a:avLst/>
          </a:prstGeom>
        </p:spPr>
        <p:txBody>
          <a:bodyPr vert="horz" lIns="48527" tIns="24264" rIns="48527" bIns="24264" rtlCol="0" anchor="b"/>
          <a:lstStyle>
            <a:lvl1pPr algn="r">
              <a:defRPr sz="600"/>
            </a:lvl1pPr>
          </a:lstStyle>
          <a:p>
            <a:fld id="{EA9B216B-E0EC-4093-A946-F4244D628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78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8775" y="850900"/>
            <a:ext cx="4076700" cy="22939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B216B-E0EC-4093-A946-F4244D6280A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118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8775" y="850900"/>
            <a:ext cx="4076700" cy="22939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B216B-E0EC-4093-A946-F4244D6280A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8128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8775" y="850900"/>
            <a:ext cx="4076700" cy="22939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B216B-E0EC-4093-A946-F4244D6280A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78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8775" y="850900"/>
            <a:ext cx="4076700" cy="22939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B216B-E0EC-4093-A946-F4244D6280A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4480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8775" y="850900"/>
            <a:ext cx="4076700" cy="22939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B216B-E0EC-4093-A946-F4244D6280AB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2781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8775" y="850900"/>
            <a:ext cx="4076700" cy="22939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B216B-E0EC-4093-A946-F4244D6280A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4555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8775" y="850900"/>
            <a:ext cx="4076700" cy="22939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B216B-E0EC-4093-A946-F4244D6280AB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949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8775" y="850900"/>
            <a:ext cx="4076700" cy="22939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B216B-E0EC-4093-A946-F4244D6280AB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0078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8775" y="850900"/>
            <a:ext cx="4076700" cy="22939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B216B-E0EC-4093-A946-F4244D6280AB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9754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8775" y="850900"/>
            <a:ext cx="4076700" cy="22939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B216B-E0EC-4093-A946-F4244D6280AB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4272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8775" y="850900"/>
            <a:ext cx="4076700" cy="22939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B216B-E0EC-4093-A946-F4244D6280AB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240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8775" y="850900"/>
            <a:ext cx="4076700" cy="22939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B216B-E0EC-4093-A946-F4244D6280A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5485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8775" y="850900"/>
            <a:ext cx="4076700" cy="22939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B216B-E0EC-4093-A946-F4244D6280AB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2291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8775" y="850900"/>
            <a:ext cx="4076700" cy="22939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B216B-E0EC-4093-A946-F4244D6280AB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6113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8775" y="850900"/>
            <a:ext cx="4076700" cy="22939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B216B-E0EC-4093-A946-F4244D6280AB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3151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8775" y="850900"/>
            <a:ext cx="4076700" cy="22939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B216B-E0EC-4093-A946-F4244D6280AB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379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8775" y="850900"/>
            <a:ext cx="4076700" cy="22939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B216B-E0EC-4093-A946-F4244D6280A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66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8775" y="850900"/>
            <a:ext cx="4076700" cy="22939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B216B-E0EC-4093-A946-F4244D6280A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739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8775" y="850900"/>
            <a:ext cx="4076700" cy="22939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B216B-E0EC-4093-A946-F4244D6280A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001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8775" y="850900"/>
            <a:ext cx="4076700" cy="22939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B216B-E0EC-4093-A946-F4244D6280A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0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8775" y="850900"/>
            <a:ext cx="4076700" cy="22939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B216B-E0EC-4093-A946-F4244D6280A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948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8775" y="850900"/>
            <a:ext cx="4076700" cy="22939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B216B-E0EC-4093-A946-F4244D6280A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870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8775" y="850900"/>
            <a:ext cx="4076700" cy="22939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B216B-E0EC-4093-A946-F4244D6280A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47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473A6C-506A-BAE2-D189-382F72446E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3013" y="1850860"/>
            <a:ext cx="15078075" cy="3937329"/>
          </a:xfrm>
        </p:spPr>
        <p:txBody>
          <a:bodyPr anchor="b"/>
          <a:lstStyle>
            <a:lvl1pPr algn="ctr">
              <a:defRPr sz="989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6AE0F71-3E41-B8A0-03A3-95519160D6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3013" y="5940028"/>
            <a:ext cx="15078075" cy="2730474"/>
          </a:xfrm>
        </p:spPr>
        <p:txBody>
          <a:bodyPr/>
          <a:lstStyle>
            <a:lvl1pPr marL="0" indent="0" algn="ctr">
              <a:buNone/>
              <a:defRPr sz="3958"/>
            </a:lvl1pPr>
            <a:lvl2pPr marL="753923" indent="0" algn="ctr">
              <a:buNone/>
              <a:defRPr sz="3298"/>
            </a:lvl2pPr>
            <a:lvl3pPr marL="1507846" indent="0" algn="ctr">
              <a:buNone/>
              <a:defRPr sz="2968"/>
            </a:lvl3pPr>
            <a:lvl4pPr marL="2261768" indent="0" algn="ctr">
              <a:buNone/>
              <a:defRPr sz="2638"/>
            </a:lvl4pPr>
            <a:lvl5pPr marL="3015691" indent="0" algn="ctr">
              <a:buNone/>
              <a:defRPr sz="2638"/>
            </a:lvl5pPr>
            <a:lvl6pPr marL="3769614" indent="0" algn="ctr">
              <a:buNone/>
              <a:defRPr sz="2638"/>
            </a:lvl6pPr>
            <a:lvl7pPr marL="4523537" indent="0" algn="ctr">
              <a:buNone/>
              <a:defRPr sz="2638"/>
            </a:lvl7pPr>
            <a:lvl8pPr marL="5277460" indent="0" algn="ctr">
              <a:buNone/>
              <a:defRPr sz="2638"/>
            </a:lvl8pPr>
            <a:lvl9pPr marL="6031382" indent="0" algn="ctr">
              <a:buNone/>
              <a:defRPr sz="2638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2044C9-247A-CDCB-95B5-B8F241CB8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633AB7-2182-B005-4ACD-9BB6717A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2D0544-7955-234C-9AA7-635F7F51D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02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9442CC-F186-EF26-12C2-B8FD9BB7D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AE4967C-E4E6-C05E-C9A5-36E5C75AB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C50695-DFAD-9811-7B83-20AFEED4F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D071BE-E91F-6788-9679-CFF49ED7E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D69EB4-D288-378C-FB9F-5582C4D66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3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CE49761-AA9D-F8F6-BF75-13E5DE7F47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4386996" y="602118"/>
            <a:ext cx="4334947" cy="958415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42AF95-02C7-6B24-DFEC-A7C1A2AB8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382157" y="602118"/>
            <a:ext cx="12753538" cy="95841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FDC4B0-1885-F1E6-AB5F-0278089C2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D897C2-1B68-44AF-0ECB-F926484FB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8F9083-CECA-38F4-11B3-E05667763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288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C05393-D6FF-CB72-DA69-6433381AF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751536-0919-5A00-A6B9-A0F4EA73A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9A3B21-6FCC-00F5-92BB-8AD8EBD4E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46A648-1885-E0CE-3281-B09FF8BD0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2C39C2-B237-C0CE-2A23-17C74B1CD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67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5308A6-AA45-DA5A-E971-6ECE73BD5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86" y="2819485"/>
            <a:ext cx="17339786" cy="4704375"/>
          </a:xfrm>
        </p:spPr>
        <p:txBody>
          <a:bodyPr anchor="b"/>
          <a:lstStyle>
            <a:lvl1pPr>
              <a:defRPr sz="989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8FDCEAB-D0DC-44A7-A957-AD564A7B7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86" y="7568366"/>
            <a:ext cx="17339786" cy="2473919"/>
          </a:xfrm>
        </p:spPr>
        <p:txBody>
          <a:bodyPr/>
          <a:lstStyle>
            <a:lvl1pPr marL="0" indent="0">
              <a:buNone/>
              <a:defRPr sz="3958">
                <a:solidFill>
                  <a:schemeClr val="tx1">
                    <a:tint val="75000"/>
                  </a:schemeClr>
                </a:solidFill>
              </a:defRPr>
            </a:lvl1pPr>
            <a:lvl2pPr marL="753923" indent="0">
              <a:buNone/>
              <a:defRPr sz="3298">
                <a:solidFill>
                  <a:schemeClr val="tx1">
                    <a:tint val="75000"/>
                  </a:schemeClr>
                </a:solidFill>
              </a:defRPr>
            </a:lvl2pPr>
            <a:lvl3pPr marL="1507846" indent="0">
              <a:buNone/>
              <a:defRPr sz="2968">
                <a:solidFill>
                  <a:schemeClr val="tx1">
                    <a:tint val="75000"/>
                  </a:schemeClr>
                </a:solidFill>
              </a:defRPr>
            </a:lvl3pPr>
            <a:lvl4pPr marL="2261768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4pPr>
            <a:lvl5pPr marL="3015691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5pPr>
            <a:lvl6pPr marL="3769614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6pPr>
            <a:lvl7pPr marL="4523537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7pPr>
            <a:lvl8pPr marL="5277460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8pPr>
            <a:lvl9pPr marL="6031382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65A991-BF32-9E4A-7A6A-DF2F56E59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1B2B4C-E17A-5D6F-26F4-DAF97745F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E32968-0515-ACB6-73FD-DEC4D813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103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788093-C000-658F-D590-345F084FF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135713-5B91-E7F3-0FB4-CE73F08A37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82157" y="3010591"/>
            <a:ext cx="8544243" cy="71756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F92E21C-E541-21DB-D072-B0671D876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177700" y="3010591"/>
            <a:ext cx="8544243" cy="71756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131027-E04E-CD6C-2E36-32CB72E60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8988B0B-9AB7-DD86-2CF7-745FEB132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764DED-0298-F055-80DA-EA85ED861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2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5755CE-32B7-C223-F0B9-64025778E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776" y="602119"/>
            <a:ext cx="17339786" cy="218595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8CD252-EB59-E96A-6499-5F4CE9834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4776" y="2772362"/>
            <a:ext cx="8504976" cy="1358692"/>
          </a:xfr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5BFBA72-BA58-A3F8-7533-4050D2877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84776" y="4131054"/>
            <a:ext cx="8504976" cy="60761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2632AC4-D6BE-940F-99D7-0CBEDFD173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177701" y="2772362"/>
            <a:ext cx="8546861" cy="1358692"/>
          </a:xfr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16BD9A1-388F-DA42-6918-2EB677D4C1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177701" y="4131054"/>
            <a:ext cx="8546861" cy="60761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C1AAD57-AF6F-257B-C58F-F7DE1AA38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221AFEA-C90B-0A53-9762-0DEC8BE07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8D4D85D-7831-8D61-C144-F41A156FD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693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92AF69-70C0-DB58-A60C-CAEB0873B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9C5A640-8AE9-0ABF-2E43-E680EC2B5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97AE636-467B-9863-BA68-BFC8293FC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6B7C73F-859E-EA9B-96B3-3ED093BA2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07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78DC9D4-30F8-031B-C5B4-7B895B3BE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9702E87-E9D7-19F1-F7FD-0C96A6E97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8DDD5EC-D2CB-EF9F-3246-D88242C00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5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0E49BB-7624-74CF-184E-1CD0EBFCB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776" y="753957"/>
            <a:ext cx="6484095" cy="2638848"/>
          </a:xfrm>
        </p:spPr>
        <p:txBody>
          <a:bodyPr anchor="b"/>
          <a:lstStyle>
            <a:lvl1pPr>
              <a:defRPr sz="5277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D58F76-109C-53BF-C248-0FAF4BB5B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861" y="1628338"/>
            <a:ext cx="10177701" cy="8036969"/>
          </a:xfrm>
        </p:spPr>
        <p:txBody>
          <a:bodyPr/>
          <a:lstStyle>
            <a:lvl1pPr>
              <a:defRPr sz="5277"/>
            </a:lvl1pPr>
            <a:lvl2pPr>
              <a:defRPr sz="4617"/>
            </a:lvl2pPr>
            <a:lvl3pPr>
              <a:defRPr sz="3958"/>
            </a:lvl3pPr>
            <a:lvl4pPr>
              <a:defRPr sz="3298"/>
            </a:lvl4pPr>
            <a:lvl5pPr>
              <a:defRPr sz="3298"/>
            </a:lvl5pPr>
            <a:lvl6pPr>
              <a:defRPr sz="3298"/>
            </a:lvl6pPr>
            <a:lvl7pPr>
              <a:defRPr sz="3298"/>
            </a:lvl7pPr>
            <a:lvl8pPr>
              <a:defRPr sz="3298"/>
            </a:lvl8pPr>
            <a:lvl9pPr>
              <a:defRPr sz="329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36C718C-6F7B-FC7B-1FB0-21873B3C1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84776" y="3392805"/>
            <a:ext cx="6484095" cy="6285591"/>
          </a:xfr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F8EEB1-1D66-378A-14B0-74CEB5CEF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C870225-7AB6-A36A-3397-2AE33F323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E0C987-31A1-D3BF-425D-9584C4AD8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644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9C7483-2458-18C0-E699-1CAD86EED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776" y="753957"/>
            <a:ext cx="6484095" cy="2638848"/>
          </a:xfrm>
        </p:spPr>
        <p:txBody>
          <a:bodyPr anchor="b"/>
          <a:lstStyle>
            <a:lvl1pPr>
              <a:defRPr sz="5277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1426EC0-3128-C400-4049-A005758B01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546861" y="1628338"/>
            <a:ext cx="10177701" cy="8036969"/>
          </a:xfrm>
        </p:spPr>
        <p:txBody>
          <a:bodyPr/>
          <a:lstStyle>
            <a:lvl1pPr marL="0" indent="0">
              <a:buNone/>
              <a:defRPr sz="5277"/>
            </a:lvl1pPr>
            <a:lvl2pPr marL="753923" indent="0">
              <a:buNone/>
              <a:defRPr sz="4617"/>
            </a:lvl2pPr>
            <a:lvl3pPr marL="1507846" indent="0">
              <a:buNone/>
              <a:defRPr sz="3958"/>
            </a:lvl3pPr>
            <a:lvl4pPr marL="2261768" indent="0">
              <a:buNone/>
              <a:defRPr sz="3298"/>
            </a:lvl4pPr>
            <a:lvl5pPr marL="3015691" indent="0">
              <a:buNone/>
              <a:defRPr sz="3298"/>
            </a:lvl5pPr>
            <a:lvl6pPr marL="3769614" indent="0">
              <a:buNone/>
              <a:defRPr sz="3298"/>
            </a:lvl6pPr>
            <a:lvl7pPr marL="4523537" indent="0">
              <a:buNone/>
              <a:defRPr sz="3298"/>
            </a:lvl7pPr>
            <a:lvl8pPr marL="5277460" indent="0">
              <a:buNone/>
              <a:defRPr sz="3298"/>
            </a:lvl8pPr>
            <a:lvl9pPr marL="6031382" indent="0">
              <a:buNone/>
              <a:defRPr sz="3298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48D892C-E6C8-8BA4-B88F-FD1FCDB6E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84776" y="3392805"/>
            <a:ext cx="6484095" cy="6285591"/>
          </a:xfr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A8150E-D1EA-6F5B-12DF-7D3785CC7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574922C-1E37-2486-A231-A5ED457E6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E84C18-3ABA-96EA-382B-747EAD3E6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75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9C83E-B32C-FFC8-DEF6-19597AC2F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9B664C2-57CB-08F0-4DC2-BD12B9CB4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2157" y="3010591"/>
            <a:ext cx="17339786" cy="717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EFC402-AFC1-6FE1-59D8-7BB2F106A8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D94038-8327-E5F2-BC05-A54D00A5EB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257AC1-24C1-C030-FC80-3A94650C57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954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1507846" rtl="0" eaLnBrk="1" latinLnBrk="0" hangingPunct="1">
        <a:lnSpc>
          <a:spcPct val="90000"/>
        </a:lnSpc>
        <a:spcBef>
          <a:spcPct val="0"/>
        </a:spcBef>
        <a:buNone/>
        <a:defRPr sz="72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6961" indent="-376961" algn="l" defTabSz="1507846" rtl="0" eaLnBrk="1" latinLnBrk="0" hangingPunct="1">
        <a:lnSpc>
          <a:spcPct val="90000"/>
        </a:lnSpc>
        <a:spcBef>
          <a:spcPts val="1649"/>
        </a:spcBef>
        <a:buFont typeface="Arial" panose="020B0604020202020204" pitchFamily="34" charset="0"/>
        <a:buChar char="•"/>
        <a:defRPr sz="4617" kern="1200">
          <a:solidFill>
            <a:schemeClr val="tx1"/>
          </a:solidFill>
          <a:latin typeface="+mn-lt"/>
          <a:ea typeface="+mn-ea"/>
          <a:cs typeface="+mn-cs"/>
        </a:defRPr>
      </a:lvl1pPr>
      <a:lvl2pPr marL="113088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958" kern="1200">
          <a:solidFill>
            <a:schemeClr val="tx1"/>
          </a:solidFill>
          <a:latin typeface="+mn-lt"/>
          <a:ea typeface="+mn-ea"/>
          <a:cs typeface="+mn-cs"/>
        </a:defRPr>
      </a:lvl2pPr>
      <a:lvl3pPr marL="1884807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298" kern="1200">
          <a:solidFill>
            <a:schemeClr val="tx1"/>
          </a:solidFill>
          <a:latin typeface="+mn-lt"/>
          <a:ea typeface="+mn-ea"/>
          <a:cs typeface="+mn-cs"/>
        </a:defRPr>
      </a:lvl3pPr>
      <a:lvl4pPr marL="2638730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392653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4146575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900498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654421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40834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53923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507846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61768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015691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769614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523537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27746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031382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100050" y="396877"/>
            <a:ext cx="6553200" cy="1371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4090650" y="303429"/>
            <a:ext cx="5749900" cy="1465047"/>
            <a:chOff x="11880850" y="745308"/>
            <a:chExt cx="5749900" cy="1465047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767050" y="853358"/>
              <a:ext cx="1863700" cy="1356997"/>
            </a:xfrm>
            <a:prstGeom prst="rect">
              <a:avLst/>
            </a:prstGeom>
          </p:spPr>
        </p:pic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0850" y="745308"/>
              <a:ext cx="1145650" cy="1254534"/>
            </a:xfrm>
            <a:prstGeom prst="rect">
              <a:avLst/>
            </a:prstGeom>
          </p:spPr>
        </p:pic>
        <p:sp>
          <p:nvSpPr>
            <p:cNvPr id="5" name="Прямоугольник 4"/>
            <p:cNvSpPr/>
            <p:nvPr/>
          </p:nvSpPr>
          <p:spPr>
            <a:xfrm>
              <a:off x="13100050" y="866573"/>
              <a:ext cx="36018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Министерство </a:t>
              </a:r>
              <a:endParaRPr lang="en-US" b="1" dirty="0">
                <a:solidFill>
                  <a:srgbClr val="231F20"/>
                </a:solidFill>
                <a:latin typeface="+mj-lt"/>
              </a:endParaRPr>
            </a:p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экономического развития</a:t>
              </a:r>
              <a:r>
                <a:rPr lang="en-US" b="1" dirty="0">
                  <a:solidFill>
                    <a:srgbClr val="231F20"/>
                  </a:solidFill>
                  <a:latin typeface="+mj-lt"/>
                </a:rPr>
                <a:t> </a:t>
              </a:r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Российской Федерации</a:t>
              </a:r>
              <a:endParaRPr lang="ru-RU" b="1" dirty="0">
                <a:latin typeface="+mj-lt"/>
              </a:endParaRPr>
            </a:p>
          </p:txBody>
        </p:sp>
      </p:grpSp>
      <p:sp>
        <p:nvSpPr>
          <p:cNvPr id="14" name="object 2"/>
          <p:cNvSpPr txBox="1">
            <a:spLocks/>
          </p:cNvSpPr>
          <p:nvPr/>
        </p:nvSpPr>
        <p:spPr>
          <a:xfrm>
            <a:off x="1289050" y="2366705"/>
            <a:ext cx="17789000" cy="747897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1600" b="1">
                <a:solidFill>
                  <a:srgbClr val="7616F6"/>
                </a:solidFill>
                <a:cs typeface="Arial" panose="020B0604020202020204" pitchFamily="34" charset="0"/>
              </a:defRPr>
            </a:lvl1pPr>
          </a:lstStyle>
          <a:p>
            <a:r>
              <a:rPr lang="ru-RU" sz="6000" dirty="0">
                <a:solidFill>
                  <a:schemeClr val="tx1"/>
                </a:solidFill>
                <a:latin typeface="Arial" panose="020B0604020202020204" pitchFamily="34" charset="0"/>
              </a:rPr>
              <a:t>ПРОЕКТ ПРАВИЛ </a:t>
            </a:r>
          </a:p>
          <a:p>
            <a:r>
              <a:rPr lang="ru-RU" sz="6000" dirty="0">
                <a:solidFill>
                  <a:schemeClr val="tx1"/>
                </a:solidFill>
                <a:latin typeface="Arial" panose="020B0604020202020204" pitchFamily="34" charset="0"/>
              </a:rPr>
              <a:t>ПРЕДОСТАВЛЕНИЯ </a:t>
            </a:r>
            <a:r>
              <a:rPr lang="ru-RU" sz="6000" dirty="0">
                <a:solidFill>
                  <a:srgbClr val="FF0000"/>
                </a:solidFill>
                <a:latin typeface="Arial" panose="020B0604020202020204" pitchFamily="34" charset="0"/>
              </a:rPr>
              <a:t>В 2023 – 2024 ГГ.</a:t>
            </a:r>
          </a:p>
          <a:p>
            <a:r>
              <a:rPr lang="ru-RU" sz="6000" dirty="0">
                <a:solidFill>
                  <a:schemeClr val="tx1"/>
                </a:solidFill>
                <a:latin typeface="Arial" panose="020B0604020202020204" pitchFamily="34" charset="0"/>
              </a:rPr>
              <a:t>СУБСИДИЙ ИЗ ФЕДЕРАЛЬНОГО БЮДЖЕТА БЮДЖЕТАМ СУБЪЕКТОВ РФ </a:t>
            </a:r>
          </a:p>
          <a:p>
            <a:r>
              <a:rPr lang="ru-RU" sz="6000" dirty="0">
                <a:solidFill>
                  <a:schemeClr val="tx1"/>
                </a:solidFill>
                <a:latin typeface="Arial" panose="020B0604020202020204" pitchFamily="34" charset="0"/>
              </a:rPr>
              <a:t>НА ГОСУДАРСТВЕННУЮ ПОДДЕРЖКУ ИНВЕСТИЦИОННЫХ ПРОЕКТОВ  </a:t>
            </a:r>
          </a:p>
          <a:p>
            <a:r>
              <a:rPr lang="ru-RU" sz="6000" dirty="0">
                <a:solidFill>
                  <a:schemeClr val="tx1"/>
                </a:solidFill>
                <a:latin typeface="Arial" panose="020B0604020202020204" pitchFamily="34" charset="0"/>
              </a:rPr>
              <a:t>ПО </a:t>
            </a:r>
            <a:r>
              <a:rPr lang="ru-RU" sz="6000" dirty="0">
                <a:solidFill>
                  <a:srgbClr val="FF0000"/>
                </a:solidFill>
                <a:latin typeface="Arial" panose="020B0604020202020204" pitchFamily="34" charset="0"/>
              </a:rPr>
              <a:t>СОЗДАНИЮ МОДУЛЬНЫХ НЕКАПИТАЛЬНЫХ СРЕДСТВ РАЗМЕЩЕНИЯ*</a:t>
            </a:r>
            <a:r>
              <a:rPr lang="ru-RU" sz="6000" dirty="0">
                <a:latin typeface="Arial" panose="020B0604020202020204" pitchFamily="34" charset="0"/>
              </a:rPr>
              <a:t> 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541246"/>
              </p:ext>
            </p:extLst>
          </p:nvPr>
        </p:nvGraphicFramePr>
        <p:xfrm>
          <a:off x="965867" y="10725065"/>
          <a:ext cx="19119851" cy="49852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9119851">
                  <a:extLst>
                    <a:ext uri="{9D8B030D-6E8A-4147-A177-3AD203B41FA5}">
                      <a16:colId xmlns:a16="http://schemas.microsoft.com/office/drawing/2014/main" val="3667878024"/>
                    </a:ext>
                  </a:extLst>
                </a:gridCol>
              </a:tblGrid>
              <a:tr h="498529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Презентация подготовлена в целях предварительного ознакомления на основании проекта Правил.  В утвержденных Правилах условия конкурса могут отличаться. 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16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16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5977847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F0C284B-5E9B-E3D8-78BC-F2BB9399EE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0" y="396877"/>
            <a:ext cx="1145650" cy="15374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00050" y="396877"/>
            <a:ext cx="6553200" cy="1371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3903350" y="261438"/>
            <a:ext cx="5749900" cy="1465047"/>
            <a:chOff x="11880850" y="745308"/>
            <a:chExt cx="5749900" cy="146504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67050" y="853358"/>
              <a:ext cx="1863700" cy="1356997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0850" y="745308"/>
              <a:ext cx="1145650" cy="1254534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13100050" y="866573"/>
              <a:ext cx="36018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Министерство </a:t>
              </a:r>
              <a:endParaRPr lang="en-US" b="1" dirty="0">
                <a:solidFill>
                  <a:srgbClr val="231F20"/>
                </a:solidFill>
                <a:latin typeface="+mj-lt"/>
              </a:endParaRPr>
            </a:p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экономического развития</a:t>
              </a:r>
              <a:r>
                <a:rPr lang="en-US" b="1" dirty="0">
                  <a:solidFill>
                    <a:srgbClr val="231F20"/>
                  </a:solidFill>
                  <a:latin typeface="+mj-lt"/>
                </a:rPr>
                <a:t> </a:t>
              </a:r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Российской Федерации</a:t>
              </a:r>
              <a:endParaRPr lang="ru-RU" b="1" dirty="0">
                <a:latin typeface="+mj-lt"/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2355850" y="3149540"/>
            <a:ext cx="157732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8000" b="1" dirty="0">
                <a:latin typeface="Arial" panose="020B0604020202020204" pitchFamily="34" charset="0"/>
                <a:cs typeface="Arial" panose="020B0604020202020204" pitchFamily="34" charset="0"/>
              </a:rPr>
              <a:t>Заявка на участие в федеральном отборе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инвестиционных проектов на создание модульных некапитальных средств размещения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517650" y="340986"/>
            <a:ext cx="9096393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5400" kern="0" spc="5" dirty="0">
                <a:latin typeface="Arial"/>
                <a:ea typeface="+mj-ea"/>
                <a:cs typeface="Arial" panose="020B0604020202020204" pitchFamily="34" charset="0"/>
              </a:rPr>
              <a:t>ПЕРЕЧЕНЬ ДОКУМЕНТОВ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B885F9A-5F78-6719-C835-8F13088B8CD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0" y="396877"/>
            <a:ext cx="1145650" cy="153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226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00050" y="396877"/>
            <a:ext cx="6553200" cy="1371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3871600" y="303429"/>
            <a:ext cx="5749900" cy="1465047"/>
            <a:chOff x="11880850" y="745308"/>
            <a:chExt cx="5749900" cy="146504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67050" y="853358"/>
              <a:ext cx="1863700" cy="1356997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0850" y="745308"/>
              <a:ext cx="1145650" cy="1254534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13100050" y="866573"/>
              <a:ext cx="36018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Министерство </a:t>
              </a:r>
              <a:endParaRPr lang="en-US" b="1" dirty="0">
                <a:solidFill>
                  <a:srgbClr val="231F20"/>
                </a:solidFill>
                <a:latin typeface="+mj-lt"/>
              </a:endParaRPr>
            </a:p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экономического развития</a:t>
              </a:r>
              <a:r>
                <a:rPr lang="en-US" b="1" dirty="0">
                  <a:solidFill>
                    <a:srgbClr val="231F20"/>
                  </a:solidFill>
                  <a:latin typeface="+mj-lt"/>
                </a:rPr>
                <a:t> </a:t>
              </a:r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Российской Федерации</a:t>
              </a:r>
              <a:endParaRPr lang="ru-RU" b="1" dirty="0">
                <a:latin typeface="+mj-lt"/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2355850" y="3146564"/>
            <a:ext cx="15621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>
                <a:latin typeface="Arial" panose="020B0604020202020204" pitchFamily="34" charset="0"/>
                <a:cs typeface="Arial" panose="020B0604020202020204" pitchFamily="34" charset="0"/>
              </a:rPr>
              <a:t>2.  Финансово-экономическое обоснование заявленной суммы </a:t>
            </a:r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субсидии на приобретение и монтаж модульных некапитальных средств размещения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17650" y="340986"/>
            <a:ext cx="9096393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5400" kern="0" spc="5" dirty="0">
                <a:latin typeface="Arial"/>
                <a:ea typeface="+mj-ea"/>
                <a:cs typeface="Arial" panose="020B0604020202020204" pitchFamily="34" charset="0"/>
              </a:rPr>
              <a:t>ПЕРЕЧЕНЬ ДОКУМЕНТОВ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E4B3962-ADBD-FFC2-4E22-B62EA54BCF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0" y="396877"/>
            <a:ext cx="1145650" cy="153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202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00050" y="396877"/>
            <a:ext cx="6553200" cy="1371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3893371" y="249532"/>
            <a:ext cx="5749900" cy="1465047"/>
            <a:chOff x="11880850" y="745308"/>
            <a:chExt cx="5749900" cy="146504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67050" y="853358"/>
              <a:ext cx="1863700" cy="1356997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0850" y="745308"/>
              <a:ext cx="1145650" cy="1254534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13100050" y="866573"/>
              <a:ext cx="36018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Министерство </a:t>
              </a:r>
              <a:endParaRPr lang="en-US" b="1" dirty="0">
                <a:solidFill>
                  <a:srgbClr val="231F20"/>
                </a:solidFill>
                <a:latin typeface="+mj-lt"/>
              </a:endParaRPr>
            </a:p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экономического развития</a:t>
              </a:r>
              <a:r>
                <a:rPr lang="en-US" b="1" dirty="0">
                  <a:solidFill>
                    <a:srgbClr val="231F20"/>
                  </a:solidFill>
                  <a:latin typeface="+mj-lt"/>
                </a:rPr>
                <a:t> </a:t>
              </a:r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Российской Федерации</a:t>
              </a:r>
              <a:endParaRPr lang="ru-RU" b="1" dirty="0">
                <a:latin typeface="+mj-lt"/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2410917" y="3125728"/>
            <a:ext cx="16632733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>
                <a:latin typeface="Arial" panose="020B0604020202020204" pitchFamily="34" charset="0"/>
                <a:cs typeface="Arial" panose="020B0604020202020204" pitchFamily="34" charset="0"/>
              </a:rPr>
              <a:t>3.  Концепция </a:t>
            </a:r>
            <a:r>
              <a:rPr lang="ru-RU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инвест</a:t>
            </a:r>
            <a:r>
              <a:rPr lang="ru-RU" sz="8000" b="1" dirty="0">
                <a:latin typeface="Arial" panose="020B0604020202020204" pitchFamily="34" charset="0"/>
                <a:cs typeface="Arial" panose="020B0604020202020204" pitchFamily="34" charset="0"/>
              </a:rPr>
              <a:t>. проекта:</a:t>
            </a:r>
          </a:p>
          <a:p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а) наименование </a:t>
            </a:r>
            <a:r>
              <a:rPr lang="ru-RU" sz="6000" dirty="0" err="1">
                <a:latin typeface="Arial" panose="020B0604020202020204" pitchFamily="34" charset="0"/>
                <a:cs typeface="Arial" panose="020B0604020202020204" pitchFamily="34" charset="0"/>
              </a:rPr>
              <a:t>инвест</a:t>
            </a:r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. проекта и местоположение земельного участка, на котором планируется его реализация, а также документы, подтверждающие права на указанный земельный участок либо право размещения на них модульных некапитальных средств размещения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517650" y="340986"/>
            <a:ext cx="9096393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5400" kern="0" spc="5" dirty="0">
                <a:latin typeface="Arial"/>
                <a:ea typeface="+mj-ea"/>
                <a:cs typeface="Arial" panose="020B0604020202020204" pitchFamily="34" charset="0"/>
              </a:rPr>
              <a:t>ПЕРЕЧЕНЬ ДОКУМЕНТОВ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39E1D25-0532-DCFB-DB32-7AB3E7048A8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0" y="396877"/>
            <a:ext cx="1145650" cy="153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609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00050" y="396877"/>
            <a:ext cx="6553200" cy="1371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3903350" y="340986"/>
            <a:ext cx="5749900" cy="1465047"/>
            <a:chOff x="11880850" y="745308"/>
            <a:chExt cx="5749900" cy="146504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67050" y="853358"/>
              <a:ext cx="1863700" cy="1356997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0850" y="745308"/>
              <a:ext cx="1145650" cy="1254534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13100050" y="866573"/>
              <a:ext cx="36018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Министерство </a:t>
              </a:r>
              <a:endParaRPr lang="en-US" b="1" dirty="0">
                <a:solidFill>
                  <a:srgbClr val="231F20"/>
                </a:solidFill>
                <a:latin typeface="+mj-lt"/>
              </a:endParaRPr>
            </a:p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экономического развития</a:t>
              </a:r>
              <a:r>
                <a:rPr lang="en-US" b="1" dirty="0">
                  <a:solidFill>
                    <a:srgbClr val="231F20"/>
                  </a:solidFill>
                  <a:latin typeface="+mj-lt"/>
                </a:rPr>
                <a:t> </a:t>
              </a:r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Российской Федерации</a:t>
              </a:r>
              <a:endParaRPr lang="ru-RU" b="1" dirty="0">
                <a:latin typeface="+mj-lt"/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2410917" y="3222764"/>
            <a:ext cx="1594693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б) сроки реализации </a:t>
            </a:r>
            <a:r>
              <a:rPr lang="ru-RU" sz="6000" dirty="0" err="1">
                <a:latin typeface="Arial" panose="020B0604020202020204" pitchFamily="34" charset="0"/>
                <a:cs typeface="Arial" panose="020B0604020202020204" pitchFamily="34" charset="0"/>
              </a:rPr>
              <a:t>инвест</a:t>
            </a:r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. проекта</a:t>
            </a:r>
          </a:p>
          <a:p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в) количество номеров в модульных некапитальных средствах размещения, предполагаемых к созданию в рамках </a:t>
            </a:r>
            <a:r>
              <a:rPr lang="ru-RU" sz="6000" dirty="0" err="1">
                <a:latin typeface="Arial" panose="020B0604020202020204" pitchFamily="34" charset="0"/>
                <a:cs typeface="Arial" panose="020B0604020202020204" pitchFamily="34" charset="0"/>
              </a:rPr>
              <a:t>инвест</a:t>
            </a:r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. проекта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517650" y="340986"/>
            <a:ext cx="9096393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5400" kern="0" spc="5" dirty="0">
                <a:latin typeface="Arial"/>
                <a:ea typeface="+mj-ea"/>
                <a:cs typeface="Arial" panose="020B0604020202020204" pitchFamily="34" charset="0"/>
              </a:rPr>
              <a:t>ПЕРЕЧЕНЬ ДОКУМЕНТОВ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38F9FB2-5BA6-8169-AEE0-632E9A66CF6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0" y="396877"/>
            <a:ext cx="1145650" cy="153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240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00050" y="396877"/>
            <a:ext cx="6553200" cy="1371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3903350" y="227228"/>
            <a:ext cx="5749900" cy="1465047"/>
            <a:chOff x="11880850" y="745308"/>
            <a:chExt cx="5749900" cy="146504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67050" y="853358"/>
              <a:ext cx="1863700" cy="1356997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0850" y="745308"/>
              <a:ext cx="1145650" cy="1254534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13100050" y="866573"/>
              <a:ext cx="36018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Министерство </a:t>
              </a:r>
              <a:endParaRPr lang="en-US" b="1" dirty="0">
                <a:solidFill>
                  <a:srgbClr val="231F20"/>
                </a:solidFill>
                <a:latin typeface="+mj-lt"/>
              </a:endParaRPr>
            </a:p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экономического развития</a:t>
              </a:r>
              <a:r>
                <a:rPr lang="en-US" b="1" dirty="0">
                  <a:solidFill>
                    <a:srgbClr val="231F20"/>
                  </a:solidFill>
                  <a:latin typeface="+mj-lt"/>
                </a:rPr>
                <a:t> </a:t>
              </a:r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Российской Федерации</a:t>
              </a:r>
              <a:endParaRPr lang="ru-RU" b="1" dirty="0">
                <a:latin typeface="+mj-lt"/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2411959" y="3246100"/>
            <a:ext cx="1571729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в) количество номеров в модульных некапитальных средствах размещения, предполагаемых к созданию в рамках </a:t>
            </a:r>
            <a:r>
              <a:rPr lang="ru-RU" sz="6000" dirty="0" err="1">
                <a:latin typeface="Arial" panose="020B0604020202020204" pitchFamily="34" charset="0"/>
                <a:cs typeface="Arial" panose="020B0604020202020204" pitchFamily="34" charset="0"/>
              </a:rPr>
              <a:t>инвест</a:t>
            </a:r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. проекта</a:t>
            </a:r>
          </a:p>
          <a:p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г) потребность в субсидии</a:t>
            </a:r>
          </a:p>
          <a:p>
            <a:endParaRPr lang="ru-RU" sz="4800" dirty="0">
              <a:solidFill>
                <a:srgbClr val="7616F6"/>
              </a:solidFill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17650" y="340986"/>
            <a:ext cx="9096393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5400" kern="0" spc="5" dirty="0">
                <a:latin typeface="Arial"/>
                <a:ea typeface="+mj-ea"/>
                <a:cs typeface="Arial" panose="020B0604020202020204" pitchFamily="34" charset="0"/>
              </a:rPr>
              <a:t>ПЕРЕЧЕНЬ ДОКУМЕНТОВ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E27A6F1-9027-D43A-E221-28D767242D4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0" y="396877"/>
            <a:ext cx="1145650" cy="153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902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00050" y="396877"/>
            <a:ext cx="6553200" cy="1371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3893371" y="300788"/>
            <a:ext cx="5749900" cy="1465047"/>
            <a:chOff x="11880850" y="745308"/>
            <a:chExt cx="5749900" cy="146504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67050" y="853358"/>
              <a:ext cx="1863700" cy="1356997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0850" y="745308"/>
              <a:ext cx="1145650" cy="1254534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13100050" y="866573"/>
              <a:ext cx="36018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Министерство </a:t>
              </a:r>
              <a:endParaRPr lang="en-US" b="1" dirty="0">
                <a:solidFill>
                  <a:srgbClr val="231F20"/>
                </a:solidFill>
                <a:latin typeface="+mj-lt"/>
              </a:endParaRPr>
            </a:p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экономического развития</a:t>
              </a:r>
              <a:r>
                <a:rPr lang="en-US" b="1" dirty="0">
                  <a:solidFill>
                    <a:srgbClr val="231F20"/>
                  </a:solidFill>
                  <a:latin typeface="+mj-lt"/>
                </a:rPr>
                <a:t> </a:t>
              </a:r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Российской Федерации</a:t>
              </a:r>
              <a:endParaRPr lang="ru-RU" b="1" dirty="0">
                <a:latin typeface="+mj-lt"/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2405270" y="3228241"/>
            <a:ext cx="15897513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>
                <a:cs typeface="Arial" panose="020B0604020202020204" pitchFamily="34" charset="0"/>
              </a:rPr>
              <a:t>д</a:t>
            </a:r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) данные о территории планируемого размещения модульных некапитальных средств размещения, вкл. сведения и подтверждающие документы (при наличии) о наличии на указанной территории объектов обеспечивающей и туристической инфраструктуры, действующих капитальных средств размещения</a:t>
            </a:r>
          </a:p>
          <a:p>
            <a:endParaRPr lang="ru-RU" sz="4800" dirty="0">
              <a:solidFill>
                <a:srgbClr val="7616F6"/>
              </a:solidFill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17650" y="340986"/>
            <a:ext cx="9096393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5400" kern="0" spc="5" dirty="0">
                <a:latin typeface="Arial"/>
                <a:ea typeface="+mj-ea"/>
                <a:cs typeface="Arial" panose="020B0604020202020204" pitchFamily="34" charset="0"/>
              </a:rPr>
              <a:t>ПЕРЕЧЕНЬ ДОКУМЕНТОВ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1DBFCF4-636D-BF34-CD5B-FB5BD786EE1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0" y="396877"/>
            <a:ext cx="1145650" cy="153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367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00050" y="396877"/>
            <a:ext cx="6553200" cy="1371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4014450" y="303429"/>
            <a:ext cx="5749900" cy="1465047"/>
            <a:chOff x="11880850" y="745308"/>
            <a:chExt cx="5749900" cy="146504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67050" y="853358"/>
              <a:ext cx="1863700" cy="1356997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0850" y="745308"/>
              <a:ext cx="1145650" cy="1254534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13100050" y="866573"/>
              <a:ext cx="36018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Министерство </a:t>
              </a:r>
              <a:endParaRPr lang="en-US" b="1" dirty="0">
                <a:solidFill>
                  <a:srgbClr val="231F20"/>
                </a:solidFill>
                <a:latin typeface="+mj-lt"/>
              </a:endParaRPr>
            </a:p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экономического развития</a:t>
              </a:r>
              <a:r>
                <a:rPr lang="en-US" b="1" dirty="0">
                  <a:solidFill>
                    <a:srgbClr val="231F20"/>
                  </a:solidFill>
                  <a:latin typeface="+mj-lt"/>
                </a:rPr>
                <a:t> </a:t>
              </a:r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Российской Федерации</a:t>
              </a:r>
              <a:endParaRPr lang="ru-RU" b="1" dirty="0">
                <a:latin typeface="+mj-lt"/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2432050" y="3255030"/>
            <a:ext cx="157734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е) сведения о планируемом расположении модульных некапитальных средств размещения на территории особой экономической зоны туристско-рекреационного типа (при наличии)</a:t>
            </a:r>
          </a:p>
          <a:p>
            <a:endParaRPr lang="ru-RU" sz="4800" dirty="0">
              <a:solidFill>
                <a:srgbClr val="7616F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17650" y="340986"/>
            <a:ext cx="9096393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5400" kern="0" spc="5" dirty="0">
                <a:latin typeface="Arial"/>
                <a:ea typeface="+mj-ea"/>
                <a:cs typeface="Arial" panose="020B0604020202020204" pitchFamily="34" charset="0"/>
              </a:rPr>
              <a:t>ПЕРЕЧЕНЬ ДОКУМЕНТОВ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4E9AE08-3845-2434-4FBB-7279106170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0" y="396877"/>
            <a:ext cx="1145650" cy="153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934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00050" y="396877"/>
            <a:ext cx="6553200" cy="1371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4014450" y="316947"/>
            <a:ext cx="5749900" cy="1465047"/>
            <a:chOff x="11880850" y="745308"/>
            <a:chExt cx="5749900" cy="146504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67050" y="853358"/>
              <a:ext cx="1863700" cy="1356997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0850" y="745308"/>
              <a:ext cx="1145650" cy="1254534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13100050" y="866573"/>
              <a:ext cx="36018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Министерство </a:t>
              </a:r>
              <a:endParaRPr lang="en-US" b="1" dirty="0">
                <a:solidFill>
                  <a:srgbClr val="231F20"/>
                </a:solidFill>
                <a:latin typeface="+mj-lt"/>
              </a:endParaRPr>
            </a:p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экономического развития</a:t>
              </a:r>
              <a:r>
                <a:rPr lang="en-US" b="1" dirty="0">
                  <a:solidFill>
                    <a:srgbClr val="231F20"/>
                  </a:solidFill>
                  <a:latin typeface="+mj-lt"/>
                </a:rPr>
                <a:t> </a:t>
              </a:r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Российской Федерации</a:t>
              </a:r>
              <a:endParaRPr lang="ru-RU" b="1" dirty="0">
                <a:latin typeface="+mj-lt"/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2433119" y="3140075"/>
            <a:ext cx="16229532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>
                <a:latin typeface="Arial" panose="020B0604020202020204" pitchFamily="34" charset="0"/>
                <a:cs typeface="Arial" panose="020B0604020202020204" pitchFamily="34" charset="0"/>
              </a:rPr>
              <a:t>4. Справка об отсутствии просроченной задолженности у инициатора инвестиционного проекта перед бюджетами бюджетной системы РФ</a:t>
            </a:r>
          </a:p>
          <a:p>
            <a:endParaRPr lang="ru-RU" sz="5400" b="1" dirty="0">
              <a:solidFill>
                <a:srgbClr val="7616F6"/>
              </a:solidFill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17650" y="340986"/>
            <a:ext cx="9096393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5400" kern="0" spc="5" dirty="0">
                <a:latin typeface="Arial"/>
                <a:ea typeface="+mj-ea"/>
                <a:cs typeface="Arial" panose="020B0604020202020204" pitchFamily="34" charset="0"/>
              </a:rPr>
              <a:t>ПЕРЕЧЕНЬ ДОКУМЕНТОВ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276B720-72D8-72E0-7162-8415157A898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0" y="396877"/>
            <a:ext cx="1145650" cy="153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489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00050" y="396877"/>
            <a:ext cx="6553200" cy="1371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3897000" y="245372"/>
            <a:ext cx="5749900" cy="1465047"/>
            <a:chOff x="11880850" y="745308"/>
            <a:chExt cx="5749900" cy="146504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67050" y="853358"/>
              <a:ext cx="1863700" cy="1356997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0850" y="745308"/>
              <a:ext cx="1145650" cy="1254534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13100050" y="866573"/>
              <a:ext cx="36018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Министерство </a:t>
              </a:r>
              <a:endParaRPr lang="en-US" b="1" dirty="0">
                <a:solidFill>
                  <a:srgbClr val="231F20"/>
                </a:solidFill>
                <a:latin typeface="+mj-lt"/>
              </a:endParaRPr>
            </a:p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экономического развития</a:t>
              </a:r>
              <a:r>
                <a:rPr lang="en-US" b="1" dirty="0">
                  <a:solidFill>
                    <a:srgbClr val="231F20"/>
                  </a:solidFill>
                  <a:latin typeface="+mj-lt"/>
                </a:rPr>
                <a:t> </a:t>
              </a:r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Российской Федерации</a:t>
              </a:r>
              <a:endParaRPr lang="ru-RU" b="1" dirty="0">
                <a:latin typeface="+mj-lt"/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2405270" y="3272175"/>
            <a:ext cx="1640978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5. Согласование федерального органа исполнительной власти или исполнительного органа субъекта РФ, к ведению которого отнесены особо охраняемые природные территории федерального или регионального значения, в случае реализации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инвест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. проекта по созданию модульного некапитального средства размещения на указанных территориях</a:t>
            </a:r>
          </a:p>
          <a:p>
            <a:endParaRPr lang="ru-RU" sz="5400" b="1" dirty="0">
              <a:solidFill>
                <a:srgbClr val="7616F6"/>
              </a:solidFill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17650" y="340986"/>
            <a:ext cx="9096393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5400" kern="0" spc="5" dirty="0">
                <a:latin typeface="Arial"/>
                <a:ea typeface="+mj-ea"/>
                <a:cs typeface="Arial" panose="020B0604020202020204" pitchFamily="34" charset="0"/>
              </a:rPr>
              <a:t>ПЕРЕЧЕНЬ ДОКУМЕНТОВ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F62CD8A-69C9-C9F6-6156-2B309B0091C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0" y="396877"/>
            <a:ext cx="1145650" cy="153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228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00050" y="396877"/>
            <a:ext cx="6553200" cy="1371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3900629" y="303429"/>
            <a:ext cx="5749900" cy="1465047"/>
            <a:chOff x="11880850" y="745308"/>
            <a:chExt cx="5749900" cy="146504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67050" y="853358"/>
              <a:ext cx="1863700" cy="1356997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0850" y="745308"/>
              <a:ext cx="1145650" cy="1254534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13100050" y="866573"/>
              <a:ext cx="36018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Министерство </a:t>
              </a:r>
              <a:endParaRPr lang="en-US" b="1" dirty="0">
                <a:solidFill>
                  <a:srgbClr val="231F20"/>
                </a:solidFill>
                <a:latin typeface="+mj-lt"/>
              </a:endParaRPr>
            </a:p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экономического развития</a:t>
              </a:r>
              <a:r>
                <a:rPr lang="en-US" b="1" dirty="0">
                  <a:solidFill>
                    <a:srgbClr val="231F20"/>
                  </a:solidFill>
                  <a:latin typeface="+mj-lt"/>
                </a:rPr>
                <a:t> </a:t>
              </a:r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Российской Федерации</a:t>
              </a:r>
              <a:endParaRPr lang="ru-RU" b="1" dirty="0">
                <a:latin typeface="+mj-lt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1517650" y="328722"/>
            <a:ext cx="10468243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5400" kern="0" spc="5" dirty="0">
                <a:latin typeface="Arial"/>
                <a:ea typeface="+mj-ea"/>
                <a:cs typeface="Arial" panose="020B0604020202020204" pitchFamily="34" charset="0"/>
              </a:rPr>
              <a:t>КРИТЕРИИ ОЦЕНКИ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977890"/>
              </p:ext>
            </p:extLst>
          </p:nvPr>
        </p:nvGraphicFramePr>
        <p:xfrm>
          <a:off x="1593850" y="3463248"/>
          <a:ext cx="16535401" cy="7220627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902993">
                  <a:extLst>
                    <a:ext uri="{9D8B030D-6E8A-4147-A177-3AD203B41FA5}">
                      <a16:colId xmlns:a16="http://schemas.microsoft.com/office/drawing/2014/main" val="3842281859"/>
                    </a:ext>
                  </a:extLst>
                </a:gridCol>
                <a:gridCol w="13498807">
                  <a:extLst>
                    <a:ext uri="{9D8B030D-6E8A-4147-A177-3AD203B41FA5}">
                      <a16:colId xmlns:a16="http://schemas.microsoft.com/office/drawing/2014/main" val="2431704760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772864298"/>
                    </a:ext>
                  </a:extLst>
                </a:gridCol>
              </a:tblGrid>
              <a:tr h="646433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№</a:t>
                      </a:r>
                      <a:endParaRPr lang="ru-RU" sz="32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Наименование критерия оценки</a:t>
                      </a:r>
                      <a:endParaRPr lang="ru-RU" sz="32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Балл</a:t>
                      </a:r>
                      <a:endParaRPr lang="ru-RU" sz="32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val="537060305"/>
                  </a:ext>
                </a:extLst>
              </a:tr>
              <a:tr h="2459394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1.</a:t>
                      </a:r>
                      <a:endParaRPr lang="ru-RU" sz="32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1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Инвестиционный проект по созданию модульных некапитальных средства размещения на территории Донецкой, Луганской Народных Республик, Запорожской и Херсонской областей</a:t>
                      </a:r>
                      <a:endParaRPr lang="ru-RU" sz="320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1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8</a:t>
                      </a:r>
                      <a:endParaRPr lang="ru-RU" sz="320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val="190138025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2.</a:t>
                      </a:r>
                      <a:endParaRPr lang="ru-RU" sz="32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1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Особая экономическая зона туристско-рекреационного типа</a:t>
                      </a:r>
                      <a:endParaRPr lang="ru-RU" sz="320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ru-RU" sz="320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val="2192309793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2.1.</a:t>
                      </a:r>
                      <a:endParaRPr lang="ru-RU" sz="32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Инвестиционный проект реализуется на территории особой экономической зоны туристско-рекреационного типа</a:t>
                      </a:r>
                      <a:endParaRPr lang="ru-RU" sz="32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1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8</a:t>
                      </a:r>
                      <a:endParaRPr lang="ru-RU" sz="320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val="2514030215"/>
                  </a:ext>
                </a:extLst>
              </a:tr>
              <a:tr h="190500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2.2.</a:t>
                      </a:r>
                      <a:endParaRPr lang="ru-RU" sz="32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Инвестиционный проект реализуется на территории субъекта РФ, в котором создана  особая экономическая зона туристско-рекреационного типа</a:t>
                      </a:r>
                      <a:endParaRPr lang="ru-RU" sz="32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1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4</a:t>
                      </a:r>
                      <a:endParaRPr lang="ru-RU" sz="320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val="537800871"/>
                  </a:ext>
                </a:extLst>
              </a:tr>
            </a:tbl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313AB77-066B-485E-185E-F502902BA64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0" y="396877"/>
            <a:ext cx="1145650" cy="153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979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00050" y="396877"/>
            <a:ext cx="6553200" cy="1371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3897992" y="303429"/>
            <a:ext cx="5749900" cy="1465047"/>
            <a:chOff x="11880850" y="745308"/>
            <a:chExt cx="5749900" cy="146504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67050" y="853358"/>
              <a:ext cx="1863700" cy="1356997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0850" y="745308"/>
              <a:ext cx="1145650" cy="1254534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13100050" y="866573"/>
              <a:ext cx="36018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Министерство </a:t>
              </a:r>
              <a:endParaRPr lang="en-US" b="1" dirty="0">
                <a:solidFill>
                  <a:srgbClr val="231F20"/>
                </a:solidFill>
                <a:latin typeface="+mj-lt"/>
              </a:endParaRPr>
            </a:p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экономического развития</a:t>
              </a:r>
              <a:r>
                <a:rPr lang="en-US" b="1" dirty="0">
                  <a:solidFill>
                    <a:srgbClr val="231F20"/>
                  </a:solidFill>
                  <a:latin typeface="+mj-lt"/>
                </a:rPr>
                <a:t> </a:t>
              </a:r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Российской Федерации</a:t>
              </a:r>
              <a:endParaRPr lang="ru-RU" b="1" dirty="0">
                <a:latin typeface="+mj-lt"/>
              </a:endParaRPr>
            </a:p>
          </p:txBody>
        </p:sp>
      </p:grpSp>
      <p:sp>
        <p:nvSpPr>
          <p:cNvPr id="14" name="object 2">
            <a:extLst>
              <a:ext uri="{FF2B5EF4-FFF2-40B4-BE49-F238E27FC236}">
                <a16:creationId xmlns:a16="http://schemas.microsoft.com/office/drawing/2014/main" id="{86713E05-6681-A372-6D09-A307E58B58C9}"/>
              </a:ext>
            </a:extLst>
          </p:cNvPr>
          <p:cNvSpPr txBox="1">
            <a:spLocks/>
          </p:cNvSpPr>
          <p:nvPr/>
        </p:nvSpPr>
        <p:spPr>
          <a:xfrm>
            <a:off x="1517650" y="327864"/>
            <a:ext cx="10395159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defPPr>
              <a:defRPr lang="ru-RU"/>
            </a:defPPr>
            <a:lvl1pPr marL="12700">
              <a:spcBef>
                <a:spcPts val="105"/>
              </a:spcBef>
              <a:defRPr sz="3200" b="1" i="0" u="none" kern="0" spc="5">
                <a:solidFill>
                  <a:srgbClr val="B8A288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5400" b="0" dirty="0">
                <a:solidFill>
                  <a:schemeClr val="tx1"/>
                </a:solidFill>
                <a:cs typeface="Arial" panose="020B0604020202020204" pitchFamily="34" charset="0"/>
              </a:rPr>
              <a:t>НАПРАВЛЕНИЕ СУБСИДИИ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508250" y="3096677"/>
            <a:ext cx="15621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ПРИОБРЕТЕНИЕ</a:t>
            </a:r>
          </a:p>
          <a:p>
            <a:pPr algn="ctr"/>
            <a:r>
              <a:rPr lang="ru-RU" sz="8000" b="1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8000" b="1" dirty="0">
                <a:solidFill>
                  <a:srgbClr val="7616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МОНТАЖ</a:t>
            </a:r>
            <a:r>
              <a:rPr lang="ru-RU" sz="8000" b="1" dirty="0">
                <a:solidFill>
                  <a:srgbClr val="7616F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0" b="1" dirty="0">
                <a:latin typeface="Arial" panose="020B0604020202020204" pitchFamily="34" charset="0"/>
                <a:cs typeface="Arial" panose="020B0604020202020204" pitchFamily="34" charset="0"/>
              </a:rPr>
              <a:t>МОДУЛЬНЫХ НЕКАПИТАЛЬНЫХ СРЕДСТВ РАЗМЕЩЕНИЯ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137610"/>
              </p:ext>
            </p:extLst>
          </p:nvPr>
        </p:nvGraphicFramePr>
        <p:xfrm>
          <a:off x="1289050" y="9845675"/>
          <a:ext cx="5181601" cy="93935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01073">
                  <a:extLst>
                    <a:ext uri="{9D8B030D-6E8A-4147-A177-3AD203B41FA5}">
                      <a16:colId xmlns:a16="http://schemas.microsoft.com/office/drawing/2014/main" val="636847742"/>
                    </a:ext>
                  </a:extLst>
                </a:gridCol>
                <a:gridCol w="1832527">
                  <a:extLst>
                    <a:ext uri="{9D8B030D-6E8A-4147-A177-3AD203B41FA5}">
                      <a16:colId xmlns:a16="http://schemas.microsoft.com/office/drawing/2014/main" val="4035752416"/>
                    </a:ext>
                  </a:extLst>
                </a:gridCol>
                <a:gridCol w="3048001">
                  <a:extLst>
                    <a:ext uri="{9D8B030D-6E8A-4147-A177-3AD203B41FA5}">
                      <a16:colId xmlns:a16="http://schemas.microsoft.com/office/drawing/2014/main" val="3667878024"/>
                    </a:ext>
                  </a:extLst>
                </a:gridCol>
              </a:tblGrid>
              <a:tr h="939353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16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16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Ранее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было </a:t>
                      </a:r>
                    </a:p>
                    <a:p>
                      <a:pPr algn="l"/>
                      <a:r>
                        <a:rPr lang="ru-RU" sz="1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(2022 г.)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16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16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0" indent="-57150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</a:t>
                      </a:r>
                    </a:p>
                    <a:p>
                      <a:pPr marL="571500" indent="-57150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u="sng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доставка </a:t>
                      </a:r>
                    </a:p>
                    <a:p>
                      <a:pPr marL="571500" indent="-57150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монтаж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16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16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5977847"/>
                  </a:ext>
                </a:extLst>
              </a:tr>
            </a:tbl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FAFE2A2-52EC-06EC-D689-FE1FAF212E3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0" y="396877"/>
            <a:ext cx="1145650" cy="153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19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00050" y="396877"/>
            <a:ext cx="6553200" cy="1371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3882486" y="303429"/>
            <a:ext cx="5749900" cy="1465047"/>
            <a:chOff x="11880850" y="745308"/>
            <a:chExt cx="5749900" cy="146504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67050" y="853358"/>
              <a:ext cx="1863700" cy="1356997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0850" y="745308"/>
              <a:ext cx="1145650" cy="1254534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13100050" y="866573"/>
              <a:ext cx="36018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Министерство </a:t>
              </a:r>
              <a:endParaRPr lang="en-US" b="1" dirty="0">
                <a:solidFill>
                  <a:srgbClr val="231F20"/>
                </a:solidFill>
                <a:latin typeface="+mj-lt"/>
              </a:endParaRPr>
            </a:p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экономического развития</a:t>
              </a:r>
              <a:r>
                <a:rPr lang="en-US" b="1" dirty="0">
                  <a:solidFill>
                    <a:srgbClr val="231F20"/>
                  </a:solidFill>
                  <a:latin typeface="+mj-lt"/>
                </a:rPr>
                <a:t> </a:t>
              </a:r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Российской Федерации</a:t>
              </a:r>
              <a:endParaRPr lang="ru-RU" b="1" dirty="0">
                <a:latin typeface="+mj-lt"/>
              </a:endParaRP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238951"/>
              </p:ext>
            </p:extLst>
          </p:nvPr>
        </p:nvGraphicFramePr>
        <p:xfrm>
          <a:off x="2508250" y="3444875"/>
          <a:ext cx="16535400" cy="655320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3842281859"/>
                    </a:ext>
                  </a:extLst>
                </a:gridCol>
                <a:gridCol w="13487400">
                  <a:extLst>
                    <a:ext uri="{9D8B030D-6E8A-4147-A177-3AD203B41FA5}">
                      <a16:colId xmlns:a16="http://schemas.microsoft.com/office/drawing/2014/main" val="243170476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772864298"/>
                    </a:ext>
                  </a:extLst>
                </a:gridCol>
              </a:tblGrid>
              <a:tr h="646433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600" b="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№</a:t>
                      </a:r>
                      <a:endParaRPr lang="ru-RU" sz="36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600" b="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Наименование критерия оценки</a:t>
                      </a:r>
                      <a:endParaRPr lang="ru-RU" sz="36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600" b="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Балл</a:t>
                      </a:r>
                      <a:endParaRPr lang="ru-RU" sz="36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val="537060305"/>
                  </a:ext>
                </a:extLst>
              </a:tr>
              <a:tr h="801367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600" b="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3.</a:t>
                      </a:r>
                      <a:endParaRPr lang="ru-RU" sz="36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600" b="1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Инфраструктура инвестиционного проекта</a:t>
                      </a:r>
                      <a:endParaRPr lang="ru-RU" sz="360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ru-RU" sz="360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val="1291635970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600" b="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3.1.</a:t>
                      </a:r>
                      <a:endParaRPr lang="ru-RU" sz="36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60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Инвестиционный проект реализуется на земельном участке с обеспечивающей инфраструктурой</a:t>
                      </a:r>
                      <a:endParaRPr lang="ru-RU" sz="36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600" b="1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2</a:t>
                      </a:r>
                      <a:endParaRPr lang="ru-RU" sz="360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val="4023147319"/>
                  </a:ext>
                </a:extLst>
              </a:tr>
              <a:tr h="144780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600" b="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3.2.</a:t>
                      </a:r>
                      <a:endParaRPr lang="ru-RU" sz="36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60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Инвестиционный проект реализуется на земельном участке с туристической инфраструктурой</a:t>
                      </a:r>
                      <a:endParaRPr lang="ru-RU" sz="36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600" b="1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2</a:t>
                      </a:r>
                      <a:endParaRPr lang="ru-RU" sz="360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val="1109321292"/>
                  </a:ext>
                </a:extLst>
              </a:tr>
              <a:tr h="236220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600" b="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3.3.</a:t>
                      </a:r>
                      <a:endParaRPr lang="ru-RU" sz="36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60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Инвестиционный проект реализуется на земельном участке действующих капитальных коллективных средств размещения и предусматривает создание более 50 номеров в модульных средствах размещения</a:t>
                      </a:r>
                      <a:endParaRPr lang="ru-RU" sz="36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600" b="1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3</a:t>
                      </a:r>
                      <a:endParaRPr lang="ru-RU" sz="360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val="2024239055"/>
                  </a:ext>
                </a:extLst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517650" y="328722"/>
            <a:ext cx="10468243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5400" kern="0" spc="5" dirty="0">
                <a:latin typeface="Arial"/>
                <a:ea typeface="+mj-ea"/>
                <a:cs typeface="Arial" panose="020B0604020202020204" pitchFamily="34" charset="0"/>
              </a:rPr>
              <a:t>КРИТЕРИИ ОЦЕНКИ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0E51442-1A58-334A-604E-8F242A0C09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0" y="396877"/>
            <a:ext cx="1145650" cy="153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272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00050" y="396877"/>
            <a:ext cx="6553200" cy="1371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3903350" y="303429"/>
            <a:ext cx="5749900" cy="1465047"/>
            <a:chOff x="11880850" y="745308"/>
            <a:chExt cx="5749900" cy="146504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67050" y="853358"/>
              <a:ext cx="1863700" cy="1356997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0850" y="745308"/>
              <a:ext cx="1145650" cy="1254534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13100050" y="866573"/>
              <a:ext cx="36018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Министерство </a:t>
              </a:r>
              <a:endParaRPr lang="en-US" b="1" dirty="0">
                <a:solidFill>
                  <a:srgbClr val="231F20"/>
                </a:solidFill>
                <a:latin typeface="+mj-lt"/>
              </a:endParaRPr>
            </a:p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экономического развития</a:t>
              </a:r>
              <a:r>
                <a:rPr lang="en-US" b="1" dirty="0">
                  <a:solidFill>
                    <a:srgbClr val="231F20"/>
                  </a:solidFill>
                  <a:latin typeface="+mj-lt"/>
                </a:rPr>
                <a:t> </a:t>
              </a:r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Российской Федерации</a:t>
              </a:r>
              <a:endParaRPr lang="ru-RU" b="1" dirty="0">
                <a:latin typeface="+mj-lt"/>
              </a:endParaRPr>
            </a:p>
          </p:txBody>
        </p:sp>
      </p:grp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863401"/>
              </p:ext>
            </p:extLst>
          </p:nvPr>
        </p:nvGraphicFramePr>
        <p:xfrm>
          <a:off x="2508250" y="3444875"/>
          <a:ext cx="16535400" cy="685800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914399">
                  <a:extLst>
                    <a:ext uri="{9D8B030D-6E8A-4147-A177-3AD203B41FA5}">
                      <a16:colId xmlns:a16="http://schemas.microsoft.com/office/drawing/2014/main" val="657156270"/>
                    </a:ext>
                  </a:extLst>
                </a:gridCol>
                <a:gridCol w="13487400">
                  <a:extLst>
                    <a:ext uri="{9D8B030D-6E8A-4147-A177-3AD203B41FA5}">
                      <a16:colId xmlns:a16="http://schemas.microsoft.com/office/drawing/2014/main" val="629794796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3123543013"/>
                    </a:ext>
                  </a:extLst>
                </a:gridCol>
              </a:tblGrid>
              <a:tr h="323216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№</a:t>
                      </a:r>
                      <a:endParaRPr lang="ru-RU" sz="32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Наименование критерия оценки</a:t>
                      </a:r>
                      <a:endParaRPr lang="ru-RU" sz="32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Балл</a:t>
                      </a:r>
                      <a:endParaRPr lang="ru-RU" sz="32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val="3860716425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4</a:t>
                      </a:r>
                      <a:endParaRPr lang="ru-RU" sz="32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1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Число ночевок в коллективных средствах размещения субъекта РФ:</a:t>
                      </a:r>
                      <a:endParaRPr lang="ru-RU" sz="320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ru-RU" sz="320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val="37394324"/>
                  </a:ext>
                </a:extLst>
              </a:tr>
              <a:tr h="220980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4.1.</a:t>
                      </a:r>
                      <a:endParaRPr lang="ru-RU" sz="32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Динамика показателя в году (периоде), предшествующем году (периоду года) проведения конкурса, по отношению к 2019 году (периоду года), превышает динамику за аналогичный период в целом по РФ</a:t>
                      </a:r>
                      <a:endParaRPr lang="ru-RU" sz="32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1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1</a:t>
                      </a:r>
                      <a:endParaRPr lang="ru-RU" sz="320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val="1813231656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5.</a:t>
                      </a:r>
                      <a:endParaRPr lang="ru-RU" sz="32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1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Субъект РФ входит в туристские </a:t>
                      </a:r>
                      <a:r>
                        <a:rPr lang="ru-RU" sz="3200" b="1" u="none" strike="noStrike" cap="none" dirty="0" err="1">
                          <a:solidFill>
                            <a:schemeClr val="tx1"/>
                          </a:solidFill>
                          <a:sym typeface="Arial"/>
                        </a:rPr>
                        <a:t>макротерритории</a:t>
                      </a:r>
                      <a:r>
                        <a:rPr lang="ru-RU" sz="3200" b="1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 с учетом потенциала развития туризма в РФ</a:t>
                      </a:r>
                      <a:endParaRPr lang="ru-RU" sz="320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1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1</a:t>
                      </a:r>
                      <a:endParaRPr lang="ru-RU" sz="320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val="1264819837"/>
                  </a:ext>
                </a:extLst>
              </a:tr>
              <a:tr h="220980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6.</a:t>
                      </a:r>
                      <a:endParaRPr lang="ru-RU" sz="32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1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Участник конкурса не получал субсидию Федерального агентства по туризму на цели, указанные в заявке на участие в федеральном отборе, на реализацию инвестиционных проектов в рамках предыдущего конкурсного отбора</a:t>
                      </a:r>
                      <a:endParaRPr lang="ru-RU" sz="320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1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2</a:t>
                      </a:r>
                      <a:endParaRPr lang="ru-RU" sz="320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val="2315860161"/>
                  </a:ext>
                </a:extLst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517650" y="328722"/>
            <a:ext cx="10468243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5400" kern="0" spc="5" dirty="0">
                <a:latin typeface="Arial"/>
                <a:ea typeface="+mj-ea"/>
                <a:cs typeface="Arial" panose="020B0604020202020204" pitchFamily="34" charset="0"/>
              </a:rPr>
              <a:t>КРИТЕРИИ ОЦЕНКИ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F124E75-4815-525C-3016-A83A62E9403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0" y="396877"/>
            <a:ext cx="1145650" cy="153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03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00050" y="396877"/>
            <a:ext cx="6553200" cy="1371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3903350" y="303429"/>
            <a:ext cx="5749900" cy="1465047"/>
            <a:chOff x="11880850" y="745308"/>
            <a:chExt cx="5749900" cy="146504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67050" y="853358"/>
              <a:ext cx="1863700" cy="1356997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0850" y="745308"/>
              <a:ext cx="1145650" cy="1254534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13100050" y="866573"/>
              <a:ext cx="36018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Министерство </a:t>
              </a:r>
              <a:endParaRPr lang="en-US" b="1" dirty="0">
                <a:solidFill>
                  <a:srgbClr val="231F20"/>
                </a:solidFill>
                <a:latin typeface="+mj-lt"/>
              </a:endParaRPr>
            </a:p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экономического развития</a:t>
              </a:r>
              <a:r>
                <a:rPr lang="en-US" b="1" dirty="0">
                  <a:solidFill>
                    <a:srgbClr val="231F20"/>
                  </a:solidFill>
                  <a:latin typeface="+mj-lt"/>
                </a:rPr>
                <a:t> </a:t>
              </a:r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Российской Федерации</a:t>
              </a:r>
              <a:endParaRPr lang="ru-RU" b="1" dirty="0">
                <a:latin typeface="+mj-lt"/>
              </a:endParaRPr>
            </a:p>
          </p:txBody>
        </p:sp>
      </p:grp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312904"/>
              </p:ext>
            </p:extLst>
          </p:nvPr>
        </p:nvGraphicFramePr>
        <p:xfrm>
          <a:off x="2525634" y="3444875"/>
          <a:ext cx="16518016" cy="693420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897015">
                  <a:extLst>
                    <a:ext uri="{9D8B030D-6E8A-4147-A177-3AD203B41FA5}">
                      <a16:colId xmlns:a16="http://schemas.microsoft.com/office/drawing/2014/main" val="657156270"/>
                    </a:ext>
                  </a:extLst>
                </a:gridCol>
                <a:gridCol w="13487400">
                  <a:extLst>
                    <a:ext uri="{9D8B030D-6E8A-4147-A177-3AD203B41FA5}">
                      <a16:colId xmlns:a16="http://schemas.microsoft.com/office/drawing/2014/main" val="629794796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3123543013"/>
                    </a:ext>
                  </a:extLst>
                </a:gridCol>
              </a:tblGrid>
              <a:tr h="323216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№</a:t>
                      </a:r>
                      <a:endParaRPr lang="ru-RU" sz="32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Наименование критерия оценки</a:t>
                      </a:r>
                      <a:endParaRPr lang="ru-RU" sz="32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Балл</a:t>
                      </a:r>
                      <a:endParaRPr lang="ru-RU" sz="32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val="3860716425"/>
                  </a:ext>
                </a:extLst>
              </a:tr>
              <a:tr h="377952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7.</a:t>
                      </a:r>
                      <a:endParaRPr lang="ru-RU" sz="32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1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На территории субъекта РФ в последующие два года, следующие за годом проведения конкурсного отбора, запланировано проведение мероприятий, посвященных празднованию на федеральном уровне памятных дат субъекта РФ или юбилейной дате выдающихся деятелей культуры, проводимых в том числе по решению Президента РФ, Правительства РФ</a:t>
                      </a:r>
                      <a:endParaRPr lang="ru-RU" sz="320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1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2</a:t>
                      </a:r>
                      <a:endParaRPr lang="ru-RU" sz="320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val="953955028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8.</a:t>
                      </a:r>
                      <a:endParaRPr lang="ru-RU" sz="3200" b="0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1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Инвестиционный проект реализуется на особо охраняемых природных территориях</a:t>
                      </a:r>
                      <a:endParaRPr lang="ru-RU" sz="320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1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1</a:t>
                      </a:r>
                      <a:endParaRPr lang="ru-RU" sz="320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val="198435099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0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9.</a:t>
                      </a:r>
                      <a:endParaRPr lang="ru-RU" sz="3200" b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1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Инвестиционный проект предусматривает создание модульных некапитальных средств размещения из клееного деревянного бруса</a:t>
                      </a:r>
                      <a:endParaRPr lang="ru-RU" sz="3200" b="1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3200" b="1" u="none" strike="noStrike" cap="none" dirty="0">
                          <a:solidFill>
                            <a:schemeClr val="tx1"/>
                          </a:solidFill>
                          <a:sym typeface="Arial"/>
                        </a:rPr>
                        <a:t>1</a:t>
                      </a:r>
                      <a:endParaRPr lang="ru-RU" sz="3200" b="1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val="2712226009"/>
                  </a:ext>
                </a:extLst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517650" y="328722"/>
            <a:ext cx="10468243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5400" kern="0" spc="5" dirty="0">
                <a:latin typeface="Arial"/>
                <a:ea typeface="+mj-ea"/>
                <a:cs typeface="Arial" panose="020B0604020202020204" pitchFamily="34" charset="0"/>
              </a:rPr>
              <a:t>КРИТЕРИИ ОЦЕНКИ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CDD94AE-CFF8-333B-300B-7EB10C4BA99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0" y="396877"/>
            <a:ext cx="1145650" cy="153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5041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00050" y="396877"/>
            <a:ext cx="6553200" cy="1371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4166850" y="303429"/>
            <a:ext cx="5749900" cy="1465047"/>
            <a:chOff x="11880850" y="745308"/>
            <a:chExt cx="5749900" cy="146504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67050" y="853358"/>
              <a:ext cx="1863700" cy="1356997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0850" y="745308"/>
              <a:ext cx="1145650" cy="1254534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13100050" y="866573"/>
              <a:ext cx="36018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Министерство </a:t>
              </a:r>
              <a:endParaRPr lang="en-US" b="1" dirty="0">
                <a:solidFill>
                  <a:srgbClr val="231F20"/>
                </a:solidFill>
                <a:latin typeface="+mj-lt"/>
              </a:endParaRPr>
            </a:p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экономического развития</a:t>
              </a:r>
              <a:r>
                <a:rPr lang="en-US" b="1" dirty="0">
                  <a:solidFill>
                    <a:srgbClr val="231F20"/>
                  </a:solidFill>
                  <a:latin typeface="+mj-lt"/>
                </a:rPr>
                <a:t> </a:t>
              </a:r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Российской Федерации</a:t>
              </a:r>
              <a:endParaRPr lang="ru-RU" b="1" dirty="0">
                <a:latin typeface="+mj-lt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2508250" y="3318206"/>
            <a:ext cx="16687800" cy="714362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6000" b="1" kern="0" spc="5" dirty="0">
                <a:latin typeface="Arial"/>
                <a:ea typeface="+mj-ea"/>
                <a:cs typeface="Arial" panose="020B0604020202020204" pitchFamily="34" charset="0"/>
              </a:rPr>
              <a:t>В случае определения по инвестиционным проектам </a:t>
            </a:r>
            <a:r>
              <a:rPr lang="ru-RU" sz="6000" b="1" kern="0" spc="5" dirty="0">
                <a:solidFill>
                  <a:srgbClr val="FF0000"/>
                </a:solidFill>
                <a:latin typeface="Arial"/>
                <a:ea typeface="+mj-ea"/>
                <a:cs typeface="Arial" panose="020B0604020202020204" pitchFamily="34" charset="0"/>
              </a:rPr>
              <a:t>равного</a:t>
            </a:r>
            <a:r>
              <a:rPr lang="ru-RU" sz="6000" b="1" kern="0" spc="5" dirty="0">
                <a:solidFill>
                  <a:srgbClr val="7616F6"/>
                </a:solidFill>
                <a:latin typeface="Arial"/>
                <a:ea typeface="+mj-ea"/>
                <a:cs typeface="Arial" panose="020B0604020202020204" pitchFamily="34" charset="0"/>
              </a:rPr>
              <a:t> </a:t>
            </a:r>
            <a:r>
              <a:rPr lang="ru-RU" sz="6000" b="1" kern="0" spc="5" dirty="0">
                <a:latin typeface="Arial"/>
                <a:ea typeface="+mj-ea"/>
                <a:cs typeface="Arial" panose="020B0604020202020204" pitchFamily="34" charset="0"/>
              </a:rPr>
              <a:t>количества баллов:</a:t>
            </a:r>
          </a:p>
          <a:p>
            <a:pPr marL="12700">
              <a:spcBef>
                <a:spcPts val="105"/>
              </a:spcBef>
            </a:pPr>
            <a:endParaRPr lang="ru-RU" sz="3200" b="1" kern="0" spc="5" dirty="0">
              <a:solidFill>
                <a:srgbClr val="7616F6"/>
              </a:solidFill>
              <a:latin typeface="Arial"/>
              <a:ea typeface="+mj-ea"/>
              <a:cs typeface="Arial" panose="020B0604020202020204" pitchFamily="34" charset="0"/>
            </a:endParaRPr>
          </a:p>
          <a:p>
            <a:pPr marL="12700">
              <a:spcBef>
                <a:spcPts val="105"/>
              </a:spcBef>
            </a:pPr>
            <a:r>
              <a:rPr lang="ru-RU" sz="6000" b="1" kern="0" spc="5" dirty="0">
                <a:latin typeface="Arial"/>
                <a:ea typeface="+mj-ea"/>
                <a:cs typeface="Arial" panose="020B0604020202020204" pitchFamily="34" charset="0"/>
              </a:rPr>
              <a:t>1. Приоритет – заявке с </a:t>
            </a:r>
            <a:r>
              <a:rPr lang="ru-RU" sz="6000" b="1" kern="0" spc="5" dirty="0">
                <a:solidFill>
                  <a:srgbClr val="FF0000"/>
                </a:solidFill>
                <a:latin typeface="Arial"/>
                <a:ea typeface="+mj-ea"/>
                <a:cs typeface="Arial" panose="020B0604020202020204" pitchFamily="34" charset="0"/>
              </a:rPr>
              <a:t>наименьшей стоимостью номера</a:t>
            </a:r>
            <a:r>
              <a:rPr lang="ru-RU" sz="6000" b="1" kern="0" spc="5" dirty="0">
                <a:solidFill>
                  <a:srgbClr val="7616F6"/>
                </a:solidFill>
                <a:latin typeface="Arial"/>
                <a:ea typeface="+mj-ea"/>
                <a:cs typeface="Arial" panose="020B0604020202020204" pitchFamily="34" charset="0"/>
              </a:rPr>
              <a:t> </a:t>
            </a:r>
          </a:p>
          <a:p>
            <a:pPr marL="12700">
              <a:spcBef>
                <a:spcPts val="105"/>
              </a:spcBef>
            </a:pPr>
            <a:r>
              <a:rPr lang="ru-RU" sz="6000" i="1" dirty="0">
                <a:cs typeface="Arial" panose="020B0604020202020204" pitchFamily="34" charset="0"/>
              </a:rPr>
              <a:t>при равенстве указанного показателям </a:t>
            </a:r>
          </a:p>
          <a:p>
            <a:pPr marL="12700">
              <a:spcBef>
                <a:spcPts val="105"/>
              </a:spcBef>
            </a:pPr>
            <a:r>
              <a:rPr lang="ru-RU" sz="6000" b="1" kern="0" spc="5" dirty="0">
                <a:latin typeface="Arial"/>
                <a:ea typeface="+mj-ea"/>
                <a:cs typeface="Arial" panose="020B0604020202020204" pitchFamily="34" charset="0"/>
              </a:rPr>
              <a:t>2. Приоритет – заявке поданной в</a:t>
            </a:r>
            <a:r>
              <a:rPr lang="ru-RU" sz="6000" b="1" kern="0" spc="5" dirty="0">
                <a:solidFill>
                  <a:srgbClr val="7616F6"/>
                </a:solidFill>
                <a:latin typeface="Arial"/>
                <a:ea typeface="+mj-ea"/>
                <a:cs typeface="Arial" panose="020B0604020202020204" pitchFamily="34" charset="0"/>
              </a:rPr>
              <a:t> </a:t>
            </a:r>
            <a:r>
              <a:rPr lang="ru-RU" sz="6000" b="1" kern="0" spc="5" dirty="0">
                <a:solidFill>
                  <a:srgbClr val="FF0000"/>
                </a:solidFill>
                <a:latin typeface="Arial"/>
                <a:ea typeface="+mj-ea"/>
                <a:cs typeface="Arial" panose="020B0604020202020204" pitchFamily="34" charset="0"/>
              </a:rPr>
              <a:t>более ранний срок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84250" y="4613971"/>
            <a:ext cx="201017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indent="-1143000">
              <a:buAutoNum type="arabicPeriod"/>
            </a:pPr>
            <a:endParaRPr lang="ru-RU" sz="6000" b="1" dirty="0">
              <a:solidFill>
                <a:srgbClr val="7616F6"/>
              </a:solidFill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335629" y="7967297"/>
            <a:ext cx="189674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6000" b="1" dirty="0">
              <a:solidFill>
                <a:srgbClr val="7616F6"/>
              </a:solidFill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39149" y="6044656"/>
            <a:ext cx="153919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6000" b="1" i="1" dirty="0">
              <a:solidFill>
                <a:srgbClr val="7616F6"/>
              </a:solidFill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65007" y="328722"/>
            <a:ext cx="10468243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5400" kern="0" spc="5" dirty="0">
                <a:latin typeface="Arial"/>
                <a:ea typeface="+mj-ea"/>
                <a:cs typeface="Arial" panose="020B0604020202020204" pitchFamily="34" charset="0"/>
              </a:rPr>
              <a:t>ДОП.КРИТЕРИИ ОЦЕНКИ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64B2516-CE8A-3119-99AE-E1DF03CD795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0" y="396877"/>
            <a:ext cx="1145650" cy="153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7269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00050" y="396877"/>
            <a:ext cx="6553200" cy="1371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3992451" y="253138"/>
            <a:ext cx="5749900" cy="1465047"/>
            <a:chOff x="11880850" y="745308"/>
            <a:chExt cx="5749900" cy="146504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67050" y="853358"/>
              <a:ext cx="1863700" cy="1356997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0850" y="745308"/>
              <a:ext cx="1145650" cy="1254534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13100050" y="866573"/>
              <a:ext cx="36018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Министерство </a:t>
              </a:r>
              <a:endParaRPr lang="en-US" b="1" dirty="0">
                <a:solidFill>
                  <a:srgbClr val="231F20"/>
                </a:solidFill>
                <a:latin typeface="+mj-lt"/>
              </a:endParaRPr>
            </a:p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экономического развития</a:t>
              </a:r>
              <a:r>
                <a:rPr lang="en-US" b="1" dirty="0">
                  <a:solidFill>
                    <a:srgbClr val="231F20"/>
                  </a:solidFill>
                  <a:latin typeface="+mj-lt"/>
                </a:rPr>
                <a:t> </a:t>
              </a:r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Российской Федерации</a:t>
              </a:r>
              <a:endParaRPr lang="ru-RU" b="1" dirty="0">
                <a:latin typeface="+mj-lt"/>
              </a:endParaRPr>
            </a:p>
          </p:txBody>
        </p:sp>
      </p:grpSp>
      <p:sp>
        <p:nvSpPr>
          <p:cNvPr id="52" name="Стрелка вправо 51"/>
          <p:cNvSpPr/>
          <p:nvPr/>
        </p:nvSpPr>
        <p:spPr>
          <a:xfrm>
            <a:off x="1708259" y="5730875"/>
            <a:ext cx="17259192" cy="1768340"/>
          </a:xfrm>
          <a:prstGeom prst="rightArrow">
            <a:avLst/>
          </a:prstGeom>
          <a:noFill/>
          <a:ln>
            <a:solidFill>
              <a:srgbClr val="7616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/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201294" y="2479717"/>
            <a:ext cx="4149942" cy="14548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3600" b="1" kern="0" spc="5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10.04.2023</a:t>
            </a:r>
          </a:p>
          <a:p>
            <a:pPr marL="12700">
              <a:spcBef>
                <a:spcPts val="105"/>
              </a:spcBef>
            </a:pPr>
            <a:r>
              <a:rPr lang="ru-RU" sz="2800" kern="0" spc="5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Утверждение Правил</a:t>
            </a:r>
          </a:p>
          <a:p>
            <a:pPr marL="12700">
              <a:spcBef>
                <a:spcPts val="105"/>
              </a:spcBef>
            </a:pPr>
            <a:r>
              <a:rPr lang="ru-RU" sz="2800" kern="0" spc="5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Объявление конкурса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1867996" y="4532598"/>
            <a:ext cx="168097" cy="1056788"/>
          </a:xfrm>
          <a:prstGeom prst="rect">
            <a:avLst/>
          </a:prstGeom>
          <a:solidFill>
            <a:srgbClr val="7616F6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1698385" y="5577259"/>
            <a:ext cx="540000" cy="540000"/>
          </a:xfrm>
          <a:prstGeom prst="ellipse">
            <a:avLst/>
          </a:prstGeom>
          <a:solidFill>
            <a:srgbClr val="7616F6"/>
          </a:solidFill>
          <a:ln>
            <a:noFill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008380" y="4468650"/>
            <a:ext cx="4180313" cy="10111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spcBef>
                <a:spcPts val="105"/>
              </a:spcBef>
            </a:pPr>
            <a:r>
              <a:rPr lang="ru-RU" sz="3200" b="1" kern="0" spc="5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Сбор заявок </a:t>
            </a:r>
          </a:p>
          <a:p>
            <a:pPr marL="12700" algn="ctr">
              <a:spcBef>
                <a:spcPts val="105"/>
              </a:spcBef>
            </a:pPr>
            <a:r>
              <a:rPr lang="ru-RU" sz="3200" b="1" kern="0" spc="5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от субъектов РФ</a:t>
            </a:r>
          </a:p>
        </p:txBody>
      </p:sp>
      <p:sp>
        <p:nvSpPr>
          <p:cNvPr id="95" name="Овал 94"/>
          <p:cNvSpPr/>
          <p:nvPr/>
        </p:nvSpPr>
        <p:spPr>
          <a:xfrm>
            <a:off x="6165850" y="5860786"/>
            <a:ext cx="540000" cy="54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EE342F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6895883" y="2423486"/>
            <a:ext cx="3121242" cy="188577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3600" b="1" kern="0" spc="5" dirty="0">
                <a:solidFill>
                  <a:srgbClr val="EE342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до 10.05.2023</a:t>
            </a:r>
          </a:p>
          <a:p>
            <a:pPr marL="12700">
              <a:spcBef>
                <a:spcPts val="105"/>
              </a:spcBef>
            </a:pPr>
            <a:r>
              <a:rPr lang="ru-RU" sz="2800" kern="0" spc="5" dirty="0">
                <a:solidFill>
                  <a:srgbClr val="EE34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Завершение </a:t>
            </a:r>
          </a:p>
          <a:p>
            <a:pPr marL="12700">
              <a:spcBef>
                <a:spcPts val="105"/>
              </a:spcBef>
            </a:pPr>
            <a:r>
              <a:rPr lang="ru-RU" sz="2800" kern="0" spc="5" dirty="0">
                <a:solidFill>
                  <a:srgbClr val="EE34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сбора заявок от субъектов</a:t>
            </a:r>
            <a:endParaRPr lang="ru-RU" sz="2800" kern="0" spc="5" dirty="0">
              <a:solidFill>
                <a:srgbClr val="EE342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1652250" y="2456844"/>
            <a:ext cx="3435600" cy="18113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3200" b="1" kern="0" spc="5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20.05.2023</a:t>
            </a:r>
          </a:p>
          <a:p>
            <a:pPr marL="12700">
              <a:spcBef>
                <a:spcPts val="105"/>
              </a:spcBef>
            </a:pPr>
            <a:r>
              <a:rPr lang="ru-RU" sz="2800" kern="0" spc="5" dirty="0">
                <a:latin typeface="Arial" panose="020B0604020202020204" pitchFamily="34" charset="0"/>
                <a:cs typeface="Arial" panose="020B0604020202020204" pitchFamily="34" charset="0"/>
              </a:rPr>
              <a:t>Завершение рассмотрения заявок</a:t>
            </a:r>
            <a:endParaRPr lang="ru-RU" sz="2800" kern="0" spc="5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6485513" y="4444650"/>
            <a:ext cx="4480937" cy="10111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spcBef>
                <a:spcPts val="105"/>
              </a:spcBef>
            </a:pPr>
            <a:r>
              <a:rPr lang="ru-RU" sz="3200" b="1" kern="0" spc="5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Рассмотрение </a:t>
            </a:r>
          </a:p>
          <a:p>
            <a:pPr marL="12700" algn="ctr">
              <a:spcBef>
                <a:spcPts val="105"/>
              </a:spcBef>
            </a:pPr>
            <a:r>
              <a:rPr lang="ru-RU" sz="3200" b="1" kern="0" spc="5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заявок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12490450" y="7074364"/>
            <a:ext cx="168097" cy="1056788"/>
          </a:xfrm>
          <a:prstGeom prst="rect">
            <a:avLst/>
          </a:prstGeom>
          <a:solidFill>
            <a:srgbClr val="7616F6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/>
          <p:cNvSpPr/>
          <p:nvPr/>
        </p:nvSpPr>
        <p:spPr>
          <a:xfrm>
            <a:off x="12304499" y="6793809"/>
            <a:ext cx="540000" cy="540000"/>
          </a:xfrm>
          <a:prstGeom prst="ellipse">
            <a:avLst/>
          </a:prstGeom>
          <a:solidFill>
            <a:srgbClr val="7616F6"/>
          </a:solidFill>
          <a:ln>
            <a:noFill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11314321" y="8409512"/>
            <a:ext cx="3937414" cy="187294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3600" b="1" kern="0" spc="5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до 23.05.2023</a:t>
            </a:r>
          </a:p>
          <a:p>
            <a:pPr marL="12700">
              <a:spcBef>
                <a:spcPts val="105"/>
              </a:spcBef>
            </a:pPr>
            <a:r>
              <a:rPr lang="ru-RU" sz="2800" kern="0" spc="5" dirty="0">
                <a:latin typeface="Arial" panose="020B0604020202020204" pitchFamily="34" charset="0"/>
                <a:cs typeface="Arial" panose="020B0604020202020204" pitchFamily="34" charset="0"/>
              </a:rPr>
              <a:t>Уведомление субъектов РФ о результатах отбора </a:t>
            </a:r>
            <a:endParaRPr lang="ru-RU" sz="2800" kern="0" spc="5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4727624" y="4827376"/>
            <a:ext cx="168097" cy="1056788"/>
          </a:xfrm>
          <a:prstGeom prst="rect">
            <a:avLst/>
          </a:prstGeom>
          <a:solidFill>
            <a:srgbClr val="7616F6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14547850" y="5836017"/>
            <a:ext cx="540000" cy="540000"/>
          </a:xfrm>
          <a:prstGeom prst="ellipse">
            <a:avLst/>
          </a:prstGeom>
          <a:solidFill>
            <a:srgbClr val="7616F6"/>
          </a:solidFill>
          <a:ln>
            <a:noFill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15251734" y="2440983"/>
            <a:ext cx="3715717" cy="230383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3600" b="1" kern="0" spc="5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до 01.06.2023</a:t>
            </a:r>
          </a:p>
          <a:p>
            <a:pPr marL="12700">
              <a:spcBef>
                <a:spcPts val="105"/>
              </a:spcBef>
            </a:pPr>
            <a:r>
              <a:rPr lang="ru-RU" sz="2800" kern="0" spc="5" dirty="0">
                <a:latin typeface="Arial" panose="020B0604020202020204" pitchFamily="34" charset="0"/>
                <a:cs typeface="Arial" panose="020B0604020202020204" pitchFamily="34" charset="0"/>
              </a:rPr>
              <a:t>Утверждение распоряжения РФ </a:t>
            </a:r>
          </a:p>
          <a:p>
            <a:pPr marL="12700">
              <a:spcBef>
                <a:spcPts val="105"/>
              </a:spcBef>
            </a:pPr>
            <a:r>
              <a:rPr lang="ru-RU" sz="2800" kern="0" spc="5" dirty="0">
                <a:latin typeface="Arial" panose="020B0604020202020204" pitchFamily="34" charset="0"/>
                <a:cs typeface="Arial" panose="020B0604020202020204" pitchFamily="34" charset="0"/>
              </a:rPr>
              <a:t>о распределении средств</a:t>
            </a:r>
            <a:endParaRPr lang="ru-RU" sz="2800" kern="0" spc="5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6867401" y="7106331"/>
            <a:ext cx="168097" cy="1056788"/>
          </a:xfrm>
          <a:prstGeom prst="rect">
            <a:avLst/>
          </a:prstGeom>
          <a:solidFill>
            <a:srgbClr val="7616F6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16681450" y="6825776"/>
            <a:ext cx="540000" cy="540000"/>
          </a:xfrm>
          <a:prstGeom prst="ellipse">
            <a:avLst/>
          </a:prstGeom>
          <a:solidFill>
            <a:srgbClr val="7616F6"/>
          </a:solidFill>
          <a:ln>
            <a:noFill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16071850" y="8237874"/>
            <a:ext cx="3267369" cy="187294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3600" b="1" kern="0" spc="5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до 20.06.2023</a:t>
            </a:r>
          </a:p>
          <a:p>
            <a:pPr marL="12700">
              <a:spcBef>
                <a:spcPts val="105"/>
              </a:spcBef>
            </a:pPr>
            <a:r>
              <a:rPr lang="ru-RU" sz="2800" kern="0" spc="5" dirty="0">
                <a:latin typeface="Arial" panose="020B0604020202020204" pitchFamily="34" charset="0"/>
                <a:cs typeface="Arial" panose="020B0604020202020204" pitchFamily="34" charset="0"/>
              </a:rPr>
              <a:t>Заключение соглашения с субъектами РФ</a:t>
            </a:r>
            <a:endParaRPr lang="ru-RU" sz="2800" kern="0" spc="5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10917624" y="4853351"/>
            <a:ext cx="168097" cy="1056788"/>
          </a:xfrm>
          <a:prstGeom prst="rect">
            <a:avLst/>
          </a:prstGeom>
          <a:solidFill>
            <a:srgbClr val="7616F6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Овал 116"/>
          <p:cNvSpPr/>
          <p:nvPr/>
        </p:nvSpPr>
        <p:spPr>
          <a:xfrm>
            <a:off x="10737850" y="5861992"/>
            <a:ext cx="540000" cy="540000"/>
          </a:xfrm>
          <a:prstGeom prst="ellipse">
            <a:avLst/>
          </a:prstGeom>
          <a:solidFill>
            <a:srgbClr val="7616F6"/>
          </a:solidFill>
          <a:ln>
            <a:noFill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6379376" y="4857381"/>
            <a:ext cx="168097" cy="10567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E342F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517650" y="328722"/>
            <a:ext cx="10468243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5400" kern="0" spc="5" dirty="0">
                <a:latin typeface="Arial"/>
                <a:ea typeface="+mj-ea"/>
                <a:cs typeface="Arial" panose="020B0604020202020204" pitchFamily="34" charset="0"/>
              </a:rPr>
              <a:t>ПРИМЕРНЫЙ ГРАФИК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5F3E84C-160C-7C88-3063-1EE5FE241C2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0" y="396877"/>
            <a:ext cx="1145650" cy="153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4653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100050" y="396877"/>
            <a:ext cx="6553200" cy="1371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2E10F128-6A50-7EEF-3C8C-4E93EE756E0B}"/>
              </a:ext>
            </a:extLst>
          </p:cNvPr>
          <p:cNvSpPr txBox="1">
            <a:spLocks/>
          </p:cNvSpPr>
          <p:nvPr/>
        </p:nvSpPr>
        <p:spPr>
          <a:xfrm>
            <a:off x="1365250" y="4511675"/>
            <a:ext cx="17672050" cy="29681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defPPr>
              <a:defRPr lang="ru-RU"/>
            </a:defPPr>
            <a:lvl1pPr marL="12700">
              <a:spcBef>
                <a:spcPts val="105"/>
              </a:spcBef>
              <a:defRPr sz="5400" b="1" kern="0" spc="5">
                <a:solidFill>
                  <a:srgbClr val="7616F6"/>
                </a:solidFill>
                <a:latin typeface="Arial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9600" b="0" dirty="0">
                <a:solidFill>
                  <a:schemeClr val="tx1"/>
                </a:solidFill>
                <a:latin typeface="Arial" panose="020B0604020202020204" pitchFamily="34" charset="0"/>
              </a:rPr>
              <a:t>БЛАГОДАРИМ</a:t>
            </a:r>
            <a:r>
              <a:rPr lang="en-US" sz="9600" b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9600" b="0" dirty="0">
                <a:solidFill>
                  <a:schemeClr val="tx1"/>
                </a:solidFill>
                <a:latin typeface="Arial" panose="020B0604020202020204" pitchFamily="34" charset="0"/>
              </a:rPr>
              <a:t>ЗА ВНИМАНИЕ!</a:t>
            </a:r>
            <a:endParaRPr lang="en-US" sz="96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1429" y="404177"/>
            <a:ext cx="1863700" cy="135699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5103206" y="452233"/>
            <a:ext cx="3601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31F20"/>
                </a:solidFill>
                <a:latin typeface="+mj-lt"/>
              </a:rPr>
              <a:t>Министерство </a:t>
            </a:r>
            <a:endParaRPr lang="en-US" b="1" dirty="0">
              <a:solidFill>
                <a:srgbClr val="231F20"/>
              </a:solidFill>
              <a:latin typeface="+mj-lt"/>
            </a:endParaRPr>
          </a:p>
          <a:p>
            <a:r>
              <a:rPr lang="ru-RU" b="1" dirty="0">
                <a:solidFill>
                  <a:srgbClr val="231F20"/>
                </a:solidFill>
                <a:latin typeface="+mj-lt"/>
              </a:rPr>
              <a:t>экономического развития</a:t>
            </a:r>
            <a:r>
              <a:rPr lang="en-US" b="1" dirty="0">
                <a:solidFill>
                  <a:srgbClr val="231F20"/>
                </a:solidFill>
                <a:latin typeface="+mj-lt"/>
              </a:rPr>
              <a:t> </a:t>
            </a:r>
            <a:r>
              <a:rPr lang="ru-RU" b="1" dirty="0">
                <a:solidFill>
                  <a:srgbClr val="231F20"/>
                </a:solidFill>
                <a:latin typeface="+mj-lt"/>
              </a:rPr>
              <a:t>Российской Федерации</a:t>
            </a:r>
            <a:endParaRPr lang="ru-RU" b="1" dirty="0">
              <a:latin typeface="+mj-lt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61FE804-14AE-05B3-EF43-FB5128215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57059" y="315581"/>
            <a:ext cx="1146147" cy="1249788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920D019-55F5-3389-9607-A95B0B3305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0" y="396877"/>
            <a:ext cx="1145650" cy="153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874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00050" y="396877"/>
            <a:ext cx="6553200" cy="1371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4014450" y="274833"/>
            <a:ext cx="5749900" cy="1465047"/>
            <a:chOff x="11880850" y="745308"/>
            <a:chExt cx="5749900" cy="146504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67050" y="853358"/>
              <a:ext cx="1863700" cy="1356997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0850" y="745308"/>
              <a:ext cx="1145650" cy="1254534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13100050" y="866573"/>
              <a:ext cx="36018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Министерство </a:t>
              </a:r>
              <a:endParaRPr lang="en-US" b="1" dirty="0">
                <a:solidFill>
                  <a:srgbClr val="231F20"/>
                </a:solidFill>
                <a:latin typeface="+mj-lt"/>
              </a:endParaRPr>
            </a:p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экономического развития</a:t>
              </a:r>
              <a:r>
                <a:rPr lang="en-US" b="1" dirty="0">
                  <a:solidFill>
                    <a:srgbClr val="231F20"/>
                  </a:solidFill>
                  <a:latin typeface="+mj-lt"/>
                </a:rPr>
                <a:t> </a:t>
              </a:r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Российской Федерации</a:t>
              </a:r>
              <a:endParaRPr lang="ru-RU" b="1" dirty="0">
                <a:latin typeface="+mj-lt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556763" y="314413"/>
            <a:ext cx="8266687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5400" kern="0" spc="5" dirty="0">
                <a:latin typeface="Arial"/>
                <a:ea typeface="+mj-ea"/>
                <a:cs typeface="Arial" panose="020B0604020202020204" pitchFamily="34" charset="0"/>
              </a:rPr>
              <a:t>ОСНОВНЫЕ ПОНЯТИЯ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08250" y="5645752"/>
            <a:ext cx="15621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подается </a:t>
            </a:r>
          </a:p>
          <a:p>
            <a:pPr algn="ctr"/>
            <a:r>
              <a:rPr lang="ru-RU" sz="8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Министерством спорта и туризма Кировской области</a:t>
            </a:r>
          </a:p>
          <a:p>
            <a:pPr algn="ctr"/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в Минэкономразвития РФ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08250" y="3176330"/>
            <a:ext cx="15621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8000" b="1" dirty="0">
                <a:latin typeface="Arial" panose="020B0604020202020204" pitchFamily="34" charset="0"/>
                <a:cs typeface="Arial" panose="020B0604020202020204" pitchFamily="34" charset="0"/>
              </a:rPr>
              <a:t>ЗАЯВКА НА УЧАСТИЕ </a:t>
            </a:r>
          </a:p>
          <a:p>
            <a:pPr lvl="0" algn="ctr"/>
            <a:r>
              <a:rPr lang="ru-RU" sz="8000" b="1" dirty="0">
                <a:latin typeface="Arial" panose="020B0604020202020204" pitchFamily="34" charset="0"/>
                <a:cs typeface="Arial" panose="020B0604020202020204" pitchFamily="34" charset="0"/>
              </a:rPr>
              <a:t>В ФЕДЕРАЛЬНОМ ОТБОРЕ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2C41AD0-A2C6-DCA5-D02A-518D731AC0D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0" y="396877"/>
            <a:ext cx="1145650" cy="153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101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00050" y="396877"/>
            <a:ext cx="6553200" cy="1371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4090650" y="353334"/>
            <a:ext cx="5749900" cy="1465047"/>
            <a:chOff x="11880850" y="745308"/>
            <a:chExt cx="5749900" cy="146504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67050" y="853358"/>
              <a:ext cx="1863700" cy="1356997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0850" y="745308"/>
              <a:ext cx="1145650" cy="1254534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13100050" y="866573"/>
              <a:ext cx="36018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Министерство </a:t>
              </a:r>
              <a:endParaRPr lang="en-US" b="1" dirty="0">
                <a:solidFill>
                  <a:srgbClr val="231F20"/>
                </a:solidFill>
                <a:latin typeface="+mj-lt"/>
              </a:endParaRPr>
            </a:p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экономического развития</a:t>
              </a:r>
              <a:r>
                <a:rPr lang="en-US" b="1" dirty="0">
                  <a:solidFill>
                    <a:srgbClr val="231F20"/>
                  </a:solidFill>
                  <a:latin typeface="+mj-lt"/>
                </a:rPr>
                <a:t> </a:t>
              </a:r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Российской Федерации</a:t>
              </a:r>
              <a:endParaRPr lang="ru-RU" b="1" dirty="0">
                <a:latin typeface="+mj-lt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2389063" y="4892675"/>
            <a:ext cx="1627358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- комплекс мероприятий, предполагающий создание модульных некапитальных средств размещения, благоустройство прилегающей к ним территории, обеспечение  их электроснабжением, водоснабжением и водоотведением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355850" y="3140075"/>
            <a:ext cx="157538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8000" b="1" dirty="0">
                <a:latin typeface="Arial" panose="020B0604020202020204" pitchFamily="34" charset="0"/>
                <a:cs typeface="Arial" panose="020B0604020202020204" pitchFamily="34" charset="0"/>
              </a:rPr>
              <a:t>ИНВЕСТИЦИОННЫЙ ПРОЕКТ 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56763" y="314413"/>
            <a:ext cx="8266687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5400" kern="0" spc="5" dirty="0">
                <a:latin typeface="Arial"/>
                <a:ea typeface="+mj-ea"/>
                <a:cs typeface="Arial" panose="020B0604020202020204" pitchFamily="34" charset="0"/>
              </a:rPr>
              <a:t>ОСНОВНЫЕ ПОНЯТИЯ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377B828-0F50-FDD9-FFE9-65E3E91A28B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0" y="396877"/>
            <a:ext cx="1145650" cy="153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322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00050" y="396877"/>
            <a:ext cx="6553200" cy="1371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4014450" y="198648"/>
            <a:ext cx="5749900" cy="1465047"/>
            <a:chOff x="11880850" y="745308"/>
            <a:chExt cx="5749900" cy="146504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67050" y="853358"/>
              <a:ext cx="1863700" cy="1356997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0850" y="745308"/>
              <a:ext cx="1145650" cy="1254534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13100050" y="866573"/>
              <a:ext cx="36018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Министерство </a:t>
              </a:r>
              <a:endParaRPr lang="en-US" b="1" dirty="0">
                <a:solidFill>
                  <a:srgbClr val="231F20"/>
                </a:solidFill>
                <a:latin typeface="+mj-lt"/>
              </a:endParaRPr>
            </a:p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экономического развития</a:t>
              </a:r>
              <a:r>
                <a:rPr lang="en-US" b="1" dirty="0">
                  <a:solidFill>
                    <a:srgbClr val="231F20"/>
                  </a:solidFill>
                  <a:latin typeface="+mj-lt"/>
                </a:rPr>
                <a:t> </a:t>
              </a:r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Российской Федерации</a:t>
              </a:r>
              <a:endParaRPr lang="ru-RU" b="1" dirty="0">
                <a:latin typeface="+mj-lt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2355850" y="5674558"/>
            <a:ext cx="1669131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быстровозводимая конструкция заводского производства, в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. контейнерного типа,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глэмпинги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, оборудованные для круглогодичного комфортного и безопасного пребывания туристов, оснащенная туалетом, умывальником, душем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362278" y="3140075"/>
            <a:ext cx="169099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8000" b="1" dirty="0">
                <a:latin typeface="Arial" panose="020B0604020202020204" pitchFamily="34" charset="0"/>
                <a:cs typeface="Arial" panose="020B0604020202020204" pitchFamily="34" charset="0"/>
              </a:rPr>
              <a:t>МОДУЛЬНОЕ НЕКАПИТАЛЬНОЕ СРЕДСТВО РАЗМЕЩЕНИЯ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56763" y="314413"/>
            <a:ext cx="8266687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5400" kern="0" spc="5" dirty="0">
                <a:latin typeface="Arial"/>
                <a:ea typeface="+mj-ea"/>
                <a:cs typeface="Arial" panose="020B0604020202020204" pitchFamily="34" charset="0"/>
              </a:rPr>
              <a:t>ОСНОВНЫЕ ПОНЯТИЯ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B2ECF41-F7EB-147E-14C2-C4975E20887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0" y="396877"/>
            <a:ext cx="1145650" cy="153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348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00050" y="396877"/>
            <a:ext cx="6553200" cy="1371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3903350" y="350152"/>
            <a:ext cx="5749900" cy="1465047"/>
            <a:chOff x="11880850" y="745308"/>
            <a:chExt cx="5749900" cy="146504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67050" y="853358"/>
              <a:ext cx="1863700" cy="1356997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0850" y="745308"/>
              <a:ext cx="1145650" cy="1254534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13100050" y="866573"/>
              <a:ext cx="36018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Министерство </a:t>
              </a:r>
              <a:endParaRPr lang="en-US" b="1" dirty="0">
                <a:solidFill>
                  <a:srgbClr val="231F20"/>
                </a:solidFill>
                <a:latin typeface="+mj-lt"/>
              </a:endParaRPr>
            </a:p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экономического развития</a:t>
              </a:r>
              <a:r>
                <a:rPr lang="en-US" b="1" dirty="0">
                  <a:solidFill>
                    <a:srgbClr val="231F20"/>
                  </a:solidFill>
                  <a:latin typeface="+mj-lt"/>
                </a:rPr>
                <a:t> </a:t>
              </a:r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Российской Федерации</a:t>
              </a:r>
              <a:endParaRPr lang="ru-RU" b="1" dirty="0">
                <a:latin typeface="+mj-lt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2441079" y="5694620"/>
            <a:ext cx="1660257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- одна  или несколько жилых комнат/помещений в модульном некапитальном средстве размещения, соединенных между собой</a:t>
            </a:r>
          </a:p>
          <a:p>
            <a:endParaRPr lang="ru-RU" sz="8000" b="1" i="1" dirty="0">
              <a:solidFill>
                <a:srgbClr val="7616F6"/>
              </a:solidFill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55600" y="3140075"/>
            <a:ext cx="1882165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8000" b="1" dirty="0">
                <a:latin typeface="Arial" panose="020B0604020202020204" pitchFamily="34" charset="0"/>
                <a:cs typeface="Arial" panose="020B0604020202020204" pitchFamily="34" charset="0"/>
              </a:rPr>
              <a:t>НОМЕР В МОДУЛЬНОМ </a:t>
            </a:r>
          </a:p>
          <a:p>
            <a:pPr lvl="0"/>
            <a:r>
              <a:rPr lang="ru-RU" sz="8000" b="1" dirty="0">
                <a:latin typeface="Arial" panose="020B0604020202020204" pitchFamily="34" charset="0"/>
                <a:cs typeface="Arial" panose="020B0604020202020204" pitchFamily="34" charset="0"/>
              </a:rPr>
              <a:t>СРЕДСТВЕ РАЗМЕЩЕНИЯ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56763" y="314413"/>
            <a:ext cx="8266687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5400" kern="0" spc="5" dirty="0">
                <a:latin typeface="Arial"/>
                <a:ea typeface="+mj-ea"/>
                <a:cs typeface="Arial" panose="020B0604020202020204" pitchFamily="34" charset="0"/>
              </a:rPr>
              <a:t>ОСНОВНЫЕ ПОНЯТИЯ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9C912A2-E406-341E-A251-94613C9381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0" y="396877"/>
            <a:ext cx="1145650" cy="153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426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00050" y="396877"/>
            <a:ext cx="6553200" cy="1371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3903350" y="232666"/>
            <a:ext cx="5749900" cy="1465047"/>
            <a:chOff x="11880850" y="745308"/>
            <a:chExt cx="5749900" cy="146504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67050" y="853358"/>
              <a:ext cx="1863700" cy="1356997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0850" y="745308"/>
              <a:ext cx="1145650" cy="1254534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13100050" y="866573"/>
              <a:ext cx="36018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Министерство </a:t>
              </a:r>
              <a:endParaRPr lang="en-US" b="1" dirty="0">
                <a:solidFill>
                  <a:srgbClr val="231F20"/>
                </a:solidFill>
                <a:latin typeface="+mj-lt"/>
              </a:endParaRPr>
            </a:p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экономического развития</a:t>
              </a:r>
              <a:r>
                <a:rPr lang="en-US" b="1" dirty="0">
                  <a:solidFill>
                    <a:srgbClr val="231F20"/>
                  </a:solidFill>
                  <a:latin typeface="+mj-lt"/>
                </a:rPr>
                <a:t> </a:t>
              </a:r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Российской Федерации</a:t>
              </a:r>
              <a:endParaRPr lang="ru-RU" b="1" dirty="0">
                <a:latin typeface="+mj-lt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2449330" y="5773723"/>
            <a:ext cx="166705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- объекты, необходимые для функционирования объектов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тур.инфраструктуры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: сети электроснабжения, газоснабжения, теплоснабжения, водоснабжения, водоотведения, связи, дноуглубление и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берегоукрепление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, берегозащитные,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пляжеудерживающие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сооружения, объекты благоустройства общественных городских пространств, очистные сооружения, а также подключение к ним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94470" y="3140075"/>
            <a:ext cx="174873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8000" b="1" dirty="0">
                <a:latin typeface="Arial" panose="020B0604020202020204" pitchFamily="34" charset="0"/>
                <a:cs typeface="Arial" panose="020B0604020202020204" pitchFamily="34" charset="0"/>
              </a:rPr>
              <a:t>ОБЪЕКТЫ ОБЕСПЕЧИВАЮЩЕЙ ИНФРАСТРУКТУРЫ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556763" y="314413"/>
            <a:ext cx="8266687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5400" kern="0" spc="5" dirty="0">
                <a:latin typeface="Arial"/>
                <a:ea typeface="+mj-ea"/>
                <a:cs typeface="Arial" panose="020B0604020202020204" pitchFamily="34" charset="0"/>
              </a:rPr>
              <a:t>ОСНОВНЫЕ ПОНЯТИЯ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163CF18-CEF3-063C-DD10-B95438CC15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0" y="396877"/>
            <a:ext cx="1145650" cy="153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656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00050" y="396877"/>
            <a:ext cx="6553200" cy="1371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3875229" y="256705"/>
            <a:ext cx="5749900" cy="1465047"/>
            <a:chOff x="11880850" y="745308"/>
            <a:chExt cx="5749900" cy="146504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67050" y="853358"/>
              <a:ext cx="1863700" cy="1356997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0850" y="745308"/>
              <a:ext cx="1145650" cy="1254534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13100050" y="866573"/>
              <a:ext cx="36018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Министерство </a:t>
              </a:r>
              <a:endParaRPr lang="en-US" b="1" dirty="0">
                <a:solidFill>
                  <a:srgbClr val="231F20"/>
                </a:solidFill>
                <a:latin typeface="+mj-lt"/>
              </a:endParaRPr>
            </a:p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экономического развития</a:t>
              </a:r>
              <a:r>
                <a:rPr lang="en-US" b="1" dirty="0">
                  <a:solidFill>
                    <a:srgbClr val="231F20"/>
                  </a:solidFill>
                  <a:latin typeface="+mj-lt"/>
                </a:rPr>
                <a:t> </a:t>
              </a:r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Российской Федерации</a:t>
              </a:r>
              <a:endParaRPr lang="ru-RU" b="1" dirty="0">
                <a:latin typeface="+mj-lt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2444188" y="5766891"/>
            <a:ext cx="166130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- объекты общественного питания, объекты туристского показа и посещения, объекты торговли и другие объекты, относящиеся к организациям, ведущим деятельность в соответствии с видами ОКВЭД, относящимися к собирательной классификационной группировке видов экономической деятельности «Туризм»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355850" y="3140075"/>
            <a:ext cx="1737385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8000" b="1" dirty="0">
                <a:latin typeface="Arial" panose="020B0604020202020204" pitchFamily="34" charset="0"/>
                <a:cs typeface="Arial" panose="020B0604020202020204" pitchFamily="34" charset="0"/>
              </a:rPr>
              <a:t>ТУРИСТСКАЯ </a:t>
            </a:r>
          </a:p>
          <a:p>
            <a:pPr lvl="0"/>
            <a:r>
              <a:rPr lang="ru-RU" sz="8000" b="1" dirty="0">
                <a:latin typeface="Arial" panose="020B0604020202020204" pitchFamily="34" charset="0"/>
                <a:cs typeface="Arial" panose="020B0604020202020204" pitchFamily="34" charset="0"/>
              </a:rPr>
              <a:t>ИНФРАСТРУКТУРА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556763" y="314413"/>
            <a:ext cx="8266687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5400" kern="0" spc="5" dirty="0">
                <a:latin typeface="Arial"/>
                <a:ea typeface="+mj-ea"/>
                <a:cs typeface="Arial" panose="020B0604020202020204" pitchFamily="34" charset="0"/>
              </a:rPr>
              <a:t>ОСНОВНЫЕ ПОНЯТИЯ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F9AB01B-B36E-534B-A11B-9E6634D3153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0" y="396877"/>
            <a:ext cx="1145650" cy="153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3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00050" y="396877"/>
            <a:ext cx="6553200" cy="1371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3918771" y="285280"/>
            <a:ext cx="5749900" cy="1465047"/>
            <a:chOff x="11880850" y="745308"/>
            <a:chExt cx="5749900" cy="146504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67050" y="853358"/>
              <a:ext cx="1863700" cy="1356997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0850" y="745308"/>
              <a:ext cx="1145650" cy="1254534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13100050" y="866573"/>
              <a:ext cx="36018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Министерство </a:t>
              </a:r>
              <a:endParaRPr lang="en-US" b="1" dirty="0">
                <a:solidFill>
                  <a:srgbClr val="231F20"/>
                </a:solidFill>
                <a:latin typeface="+mj-lt"/>
              </a:endParaRPr>
            </a:p>
            <a:p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экономического развития</a:t>
              </a:r>
              <a:r>
                <a:rPr lang="en-US" b="1" dirty="0">
                  <a:solidFill>
                    <a:srgbClr val="231F20"/>
                  </a:solidFill>
                  <a:latin typeface="+mj-lt"/>
                </a:rPr>
                <a:t> </a:t>
              </a:r>
              <a:r>
                <a:rPr lang="ru-RU" b="1" dirty="0">
                  <a:solidFill>
                    <a:srgbClr val="231F20"/>
                  </a:solidFill>
                  <a:latin typeface="+mj-lt"/>
                </a:rPr>
                <a:t>Российской Федерации</a:t>
              </a:r>
              <a:endParaRPr lang="ru-RU" b="1" dirty="0">
                <a:latin typeface="+mj-lt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593850" y="314413"/>
            <a:ext cx="8266687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5400" kern="0" spc="5" dirty="0">
                <a:latin typeface="Arial"/>
                <a:ea typeface="+mj-ea"/>
                <a:cs typeface="Arial" panose="020B0604020202020204" pitchFamily="34" charset="0"/>
              </a:rPr>
              <a:t>УСЛОВИЯ КОНКУРСА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55850" y="3216275"/>
            <a:ext cx="1562521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Не более 1,5 млн. на номер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Не более 50% от </a:t>
            </a:r>
            <a:r>
              <a:rPr lang="ru-RU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инвест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. проекта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Размещение туристов не менее 3 лет с даты получения субсидии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Отсутствии просроченной задолженности перед бюджетами бюджетной системы РФ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735084"/>
              </p:ext>
            </p:extLst>
          </p:nvPr>
        </p:nvGraphicFramePr>
        <p:xfrm>
          <a:off x="984250" y="9766159"/>
          <a:ext cx="13153876" cy="11887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4035752416"/>
                    </a:ext>
                  </a:extLst>
                </a:gridCol>
                <a:gridCol w="11172676">
                  <a:extLst>
                    <a:ext uri="{9D8B030D-6E8A-4147-A177-3AD203B41FA5}">
                      <a16:colId xmlns:a16="http://schemas.microsoft.com/office/drawing/2014/main" val="3667878024"/>
                    </a:ext>
                  </a:extLst>
                </a:gridCol>
              </a:tblGrid>
              <a:tr h="939353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Ранее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было </a:t>
                      </a:r>
                    </a:p>
                    <a:p>
                      <a:pPr algn="l"/>
                      <a:r>
                        <a:rPr lang="ru-RU" sz="1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(2022 г.)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16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16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0" indent="-57150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более 1,5 млн. на одно модульное средство размещения</a:t>
                      </a:r>
                    </a:p>
                    <a:p>
                      <a:pPr marL="571500" indent="-57150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10 до 45 млн. рублей на проект</a:t>
                      </a:r>
                    </a:p>
                    <a:p>
                      <a:pPr marL="571500" marR="0" indent="-57150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более  50% от стоимости </a:t>
                      </a:r>
                      <a:r>
                        <a:rPr lang="ru-RU" sz="1800" b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модульного средства размещения</a:t>
                      </a:r>
                      <a:endParaRPr lang="ru-RU" sz="1800" b="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571500" marR="0" indent="-57150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размещение туристов не менее 3 лет с даты получения субсидии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16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16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5977847"/>
                  </a:ext>
                </a:extLst>
              </a:tr>
            </a:tbl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BB5A750-130B-E7DC-B1B1-78A5365FC3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0" y="396877"/>
            <a:ext cx="1145650" cy="153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869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5876</TotalTime>
  <Words>1160</Words>
  <Application>Microsoft Office PowerPoint</Application>
  <PresentationFormat>Произвольный</PresentationFormat>
  <Paragraphs>231</Paragraphs>
  <Slides>25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СТРАТЕГИЯ ЦИФРОВОЙ ТРАНСФОРМАЦИИ  ОТРАСЛИ ТУРИЗМА  РЕСПУБЛИКИ ТАТАРСТАН</dc:title>
  <dc:creator>Балахонцева Айгуль Евгеньевна</dc:creator>
  <cp:lastModifiedBy>2</cp:lastModifiedBy>
  <cp:revision>321</cp:revision>
  <cp:lastPrinted>2023-04-04T06:53:28Z</cp:lastPrinted>
  <dcterms:created xsi:type="dcterms:W3CDTF">2022-02-04T05:42:31Z</dcterms:created>
  <dcterms:modified xsi:type="dcterms:W3CDTF">2023-04-12T07:46:24Z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2022-02-04T00:00:00Z</vt:filetime>
  </property>
  <property fmtid="{D5CDD505-2E9C-101B-9397-08002B2CF9AE}" pid="3" name="Creator">
    <vt:lpwstr>Adobe InDesign 17.0 (Macintosh)</vt:lpwstr>
  </property>
  <property fmtid="{D5CDD505-2E9C-101B-9397-08002B2CF9AE}" pid="4" name="LastSaved">
    <vt:filetime>2022-02-04T00:00:00Z</vt:filetime>
  </property>
</Properties>
</file>